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668" r:id="rId3"/>
    <p:sldId id="658" r:id="rId4"/>
    <p:sldId id="669" r:id="rId5"/>
    <p:sldId id="670" r:id="rId6"/>
    <p:sldId id="671" r:id="rId7"/>
    <p:sldId id="672" r:id="rId8"/>
    <p:sldId id="673" r:id="rId9"/>
    <p:sldId id="674" r:id="rId10"/>
    <p:sldId id="675" r:id="rId11"/>
    <p:sldId id="676" r:id="rId12"/>
    <p:sldId id="677" r:id="rId13"/>
    <p:sldId id="678" r:id="rId14"/>
    <p:sldId id="679" r:id="rId15"/>
    <p:sldId id="680" r:id="rId16"/>
    <p:sldId id="681" r:id="rId17"/>
    <p:sldId id="682" r:id="rId18"/>
    <p:sldId id="683" r:id="rId19"/>
    <p:sldId id="684" r:id="rId20"/>
    <p:sldId id="685" r:id="rId21"/>
    <p:sldId id="686" r:id="rId22"/>
    <p:sldId id="687" r:id="rId23"/>
    <p:sldId id="688" r:id="rId24"/>
    <p:sldId id="689" r:id="rId25"/>
    <p:sldId id="690" r:id="rId26"/>
    <p:sldId id="691" r:id="rId27"/>
    <p:sldId id="692" r:id="rId28"/>
    <p:sldId id="693" r:id="rId29"/>
    <p:sldId id="694" r:id="rId30"/>
    <p:sldId id="695" r:id="rId31"/>
    <p:sldId id="696" r:id="rId32"/>
    <p:sldId id="697" r:id="rId33"/>
    <p:sldId id="698" r:id="rId34"/>
    <p:sldId id="699" r:id="rId35"/>
    <p:sldId id="700" r:id="rId36"/>
    <p:sldId id="701" r:id="rId37"/>
    <p:sldId id="702" r:id="rId38"/>
    <p:sldId id="703" r:id="rId39"/>
    <p:sldId id="704" r:id="rId40"/>
    <p:sldId id="705" r:id="rId41"/>
    <p:sldId id="706" r:id="rId42"/>
    <p:sldId id="707" r:id="rId43"/>
    <p:sldId id="708" r:id="rId44"/>
    <p:sldId id="709" r:id="rId45"/>
    <p:sldId id="710" r:id="rId46"/>
    <p:sldId id="711" r:id="rId47"/>
    <p:sldId id="712" r:id="rId48"/>
    <p:sldId id="71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68"/>
    <p:restoredTop sz="87620"/>
  </p:normalViewPr>
  <p:slideViewPr>
    <p:cSldViewPr snapToGrid="0" snapToObjects="1">
      <p:cViewPr varScale="1">
        <p:scale>
          <a:sx n="108" d="100"/>
          <a:sy n="108" d="100"/>
        </p:scale>
        <p:origin x="224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08560-D411-F740-AE1F-60A2E9ED51B2}" type="datetimeFigureOut">
              <a:rPr lang="en-US" smtClean="0"/>
              <a:t>3/4/21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72E8C-6A6C-B94C-9423-6841DE920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63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2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573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91199-831D-3D49-B8F6-D8C1EC924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C6F153-4F38-9048-8C81-3F04838AA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C31C2-1DB6-E346-9619-891CC83D5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 444 – Spring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3CD05-7A0B-8A48-86C5-8AA2D3218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885131-8546-5748-B5B3-C1F7EAA981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56350"/>
            <a:ext cx="2498169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74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B82C2-E18C-514E-86C3-261CFBD1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09FC63-74B2-5F4D-A146-B1ABDDC52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AA595-7E34-BD4B-B4F2-466C45CC9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C65BE-7BB6-9C47-934D-843C1E481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3FECF-BBEC-0F49-936B-E6569357F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120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6913-43DA-D74E-839F-4AFF7FD324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BB4CA5-EC5E-C043-AB42-4391E22F8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8A826-C806-B04F-A7BA-7F5D30AD9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9C59F-1D00-5A4A-8B93-60214B985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E98FA-A542-C545-B085-795ECD143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89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059BC-8B79-554B-A086-AF561B54B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7467B-D11E-4E4D-B94C-E23F6AC3D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33D76-A4A8-D94F-A421-92499B618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 444 – Spring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AEA21-96BB-8047-B66D-AF08A7AC0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DB9B81-DCEE-5043-A152-67414DBF08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56350"/>
            <a:ext cx="2498169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34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61E66-5440-A84B-AF4E-3E58A4309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4414DB-D92B-9840-A4D7-B474FD7FA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5CD5C-BBA1-6443-A582-EAC3E07E4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22053-D721-B44D-9FAF-12CD486F7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ACD55-B47B-8543-968C-57C9AC420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58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67078-6153-404A-ADCE-5223503D0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52580-7BE5-B34F-8B12-F48FC1C36B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BF12C-FA93-E84F-B487-32A9BB02A3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34D947-60D8-2447-A843-BCE6E0798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57041-FF86-2F44-ACB1-6295A2E58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F616A-2007-FD43-9042-99B222AD2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42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FD63B-9ED2-9A49-87CC-99B2344E2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FDAF6-BF09-5145-A08B-C82C4B989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06789E-A5B9-CD40-BD86-19C7A7B91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84A36-E126-9543-A28B-6A0890652E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E2F21F-D3F3-D546-A0BC-D61CDBB8F7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0C6C82-1813-5D4C-B602-A27D68004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BE4171-468C-1F45-ABCC-5604503CA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86F036-6598-CA4A-995C-970BE9971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59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52D19-BEAA-6545-9D84-AE244992B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239399-390D-F04B-9DE5-525569EE3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9E20C0-3A07-3040-9843-30DE883CF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EEFC3B-6C47-F74D-9D39-B7A919D59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925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AAE581-8D96-6741-BD5F-25300590F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FBBAB6-6200-4F41-97EA-103E55C99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1D92C-75B3-E541-B0E0-DC54E0B9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86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A6132-5C6C-2049-AEE4-D5A195C39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24278-7BDB-7840-8215-6E8CEB0C3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88B1E-4F8C-8347-A672-834A37082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B6DFA-36C8-CF45-818B-61E37590E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4BE88D-2B76-9443-9E72-9D4D99C0F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140066-36EE-8D40-BD91-7421E1A48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477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A13D9-7D2A-5142-8E59-899CB93E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AD066D-9835-3E4C-8C70-AF205FA4D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EA47F2-4FF5-7644-8624-7CD427E866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2B5DEE-8710-1B43-836A-3C8802376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3F8D74-BD04-124F-94D4-8A55A8E57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62E51-737B-3943-BDD7-F5E07EDC3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43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26D9CE-D1A9-0347-85B7-5018CFFCD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41459-7B43-B848-A136-3ADDA0D1F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1887A-4D59-3341-95C3-CD02A174EF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851A9-3C6A-0F48-B8DC-4A34E0570A7E}" type="datetimeFigureOut">
              <a:rPr lang="en-US" smtClean="0"/>
              <a:t>3/4/21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E6E18-2BA3-8A42-AE00-7337CE370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CAA5D-375C-2546-AB92-496E11C68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7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6.xml"/><Relationship Id="rId7" Type="http://schemas.openxmlformats.org/officeDocument/2006/relationships/image" Target="../media/image36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3.png"/><Relationship Id="rId5" Type="http://schemas.openxmlformats.org/officeDocument/2006/relationships/image" Target="../media/image3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9.xml"/><Relationship Id="rId7" Type="http://schemas.openxmlformats.org/officeDocument/2006/relationships/image" Target="../media/image38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12.xml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4.png"/><Relationship Id="rId5" Type="http://schemas.openxmlformats.org/officeDocument/2006/relationships/tags" Target="../tags/tag14.xml"/><Relationship Id="rId10" Type="http://schemas.openxmlformats.org/officeDocument/2006/relationships/image" Target="../media/image43.png"/><Relationship Id="rId4" Type="http://schemas.openxmlformats.org/officeDocument/2006/relationships/tags" Target="../tags/tag13.xml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wm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../media/image53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tags" Target="../tags/tag32.xml"/><Relationship Id="rId18" Type="http://schemas.openxmlformats.org/officeDocument/2006/relationships/image" Target="../media/image55.png"/><Relationship Id="rId26" Type="http://schemas.openxmlformats.org/officeDocument/2006/relationships/image" Target="../media/image62.png"/><Relationship Id="rId3" Type="http://schemas.openxmlformats.org/officeDocument/2006/relationships/tags" Target="../tags/tag22.xml"/><Relationship Id="rId21" Type="http://schemas.openxmlformats.org/officeDocument/2006/relationships/image" Target="../media/image77.png"/><Relationship Id="rId7" Type="http://schemas.openxmlformats.org/officeDocument/2006/relationships/tags" Target="../tags/tag26.xml"/><Relationship Id="rId12" Type="http://schemas.openxmlformats.org/officeDocument/2006/relationships/tags" Target="../tags/tag31.xml"/><Relationship Id="rId17" Type="http://schemas.openxmlformats.org/officeDocument/2006/relationships/image" Target="../media/image54.png"/><Relationship Id="rId25" Type="http://schemas.openxmlformats.org/officeDocument/2006/relationships/image" Target="../media/image78.png"/><Relationship Id="rId2" Type="http://schemas.openxmlformats.org/officeDocument/2006/relationships/tags" Target="../tags/tag21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57.png"/><Relationship Id="rId29" Type="http://schemas.openxmlformats.org/officeDocument/2006/relationships/image" Target="../media/image81.png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tags" Target="../tags/tag30.xml"/><Relationship Id="rId24" Type="http://schemas.openxmlformats.org/officeDocument/2006/relationships/image" Target="../media/image60.png"/><Relationship Id="rId5" Type="http://schemas.openxmlformats.org/officeDocument/2006/relationships/tags" Target="../tags/tag24.xml"/><Relationship Id="rId15" Type="http://schemas.openxmlformats.org/officeDocument/2006/relationships/tags" Target="../tags/tag34.xml"/><Relationship Id="rId23" Type="http://schemas.openxmlformats.org/officeDocument/2006/relationships/image" Target="../media/image61.png"/><Relationship Id="rId28" Type="http://schemas.openxmlformats.org/officeDocument/2006/relationships/image" Target="../media/image80.png"/><Relationship Id="rId10" Type="http://schemas.openxmlformats.org/officeDocument/2006/relationships/tags" Target="../tags/tag29.xml"/><Relationship Id="rId19" Type="http://schemas.openxmlformats.org/officeDocument/2006/relationships/image" Target="../media/image56.png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tags" Target="../tags/tag33.xml"/><Relationship Id="rId22" Type="http://schemas.openxmlformats.org/officeDocument/2006/relationships/image" Target="../media/image59.png"/><Relationship Id="rId27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tags" Target="../tags/tag38.xml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88.png"/><Relationship Id="rId4" Type="http://schemas.openxmlformats.org/officeDocument/2006/relationships/tags" Target="../tags/tag39.xml"/><Relationship Id="rId9" Type="http://schemas.openxmlformats.org/officeDocument/2006/relationships/image" Target="../media/image8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3.xml"/><Relationship Id="rId7" Type="http://schemas.openxmlformats.org/officeDocument/2006/relationships/image" Target="../media/image1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wmf"/><Relationship Id="rId4" Type="http://schemas.openxmlformats.org/officeDocument/2006/relationships/image" Target="../media/image23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328C4-E25A-B445-8EFF-7458B8A1B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172"/>
            <a:ext cx="12192000" cy="1655763"/>
          </a:xfrm>
        </p:spPr>
        <p:txBody>
          <a:bodyPr>
            <a:normAutofit/>
          </a:bodyPr>
          <a:lstStyle/>
          <a:p>
            <a:r>
              <a:rPr lang="en-US" sz="4800" dirty="0"/>
              <a:t>Artificial </a:t>
            </a:r>
            <a:br>
              <a:rPr lang="en-US" sz="4800" dirty="0"/>
            </a:br>
            <a:r>
              <a:rPr lang="en-US" sz="4800" dirty="0"/>
              <a:t>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E91C0F-1516-D942-B08D-B0EEED0EDA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42803" y="5176799"/>
            <a:ext cx="4521200" cy="1655762"/>
          </a:xfrm>
        </p:spPr>
        <p:txBody>
          <a:bodyPr>
            <a:noAutofit/>
          </a:bodyPr>
          <a:lstStyle/>
          <a:p>
            <a:r>
              <a:rPr lang="en-US" sz="2200" dirty="0"/>
              <a:t>CS 444 – Spring 2021</a:t>
            </a:r>
          </a:p>
          <a:p>
            <a:r>
              <a:rPr lang="en-US" sz="2200" dirty="0"/>
              <a:t>Dr. Kevin Molloy</a:t>
            </a:r>
          </a:p>
          <a:p>
            <a:r>
              <a:rPr lang="en-US" sz="2200" dirty="0"/>
              <a:t>Department of Computer Science</a:t>
            </a:r>
          </a:p>
          <a:p>
            <a:r>
              <a:rPr lang="en-US" sz="2200" dirty="0"/>
              <a:t>James Madison University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0B060D-421A-4941-A1CD-F9539C034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205" y="300277"/>
            <a:ext cx="1554768" cy="1554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682D3F-E77A-1448-B9F0-1803FE5D7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9" y="150089"/>
            <a:ext cx="1841674" cy="2821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9356A4-8E34-A645-AA41-C3E432B55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4375" y="2652352"/>
            <a:ext cx="2065722" cy="1553295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8CEDD45D-A7F7-014E-9967-E6D61F10F737}"/>
              </a:ext>
            </a:extLst>
          </p:cNvPr>
          <p:cNvSpPr txBox="1">
            <a:spLocks/>
          </p:cNvSpPr>
          <p:nvPr/>
        </p:nvSpPr>
        <p:spPr>
          <a:xfrm>
            <a:off x="9269259" y="6200384"/>
            <a:ext cx="3067789" cy="657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ED1F2F-54E2-A049-9F4B-4FBA8D52FDE1}"/>
              </a:ext>
            </a:extLst>
          </p:cNvPr>
          <p:cNvSpPr txBox="1"/>
          <p:nvPr/>
        </p:nvSpPr>
        <p:spPr>
          <a:xfrm>
            <a:off x="8392438" y="6374494"/>
            <a:ext cx="3614368" cy="48839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200" dirty="0"/>
              <a:t>Much of this lecture is taken from </a:t>
            </a:r>
          </a:p>
          <a:p>
            <a:r>
              <a:rPr lang="en-US" sz="1200" dirty="0"/>
              <a:t>Dan Klein and Pieter </a:t>
            </a:r>
            <a:r>
              <a:rPr lang="en-US" sz="1200" dirty="0" err="1"/>
              <a:t>Abbeel</a:t>
            </a:r>
            <a:r>
              <a:rPr lang="en-US" sz="1200" dirty="0"/>
              <a:t> AI class at UC Berkeley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9A9A0E1-7083-2D41-BEC7-6F1703AA283A}"/>
              </a:ext>
            </a:extLst>
          </p:cNvPr>
          <p:cNvSpPr txBox="1">
            <a:spLocks/>
          </p:cNvSpPr>
          <p:nvPr/>
        </p:nvSpPr>
        <p:spPr>
          <a:xfrm>
            <a:off x="-185194" y="4205646"/>
            <a:ext cx="12192000" cy="9535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Markov Decision Processes</a:t>
            </a: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A9DAC109-DAA4-7842-A45A-E31A7A866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57072" y="1680935"/>
            <a:ext cx="5077856" cy="27166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43638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Racing Search Tree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10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0898BFE-FF1A-4046-B68E-CC6F19E4B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3362" y="1085165"/>
            <a:ext cx="928190" cy="610285"/>
          </a:xfrm>
          <a:prstGeom prst="rect">
            <a:avLst/>
          </a:prstGeom>
          <a:noFill/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1C5FAEA-1B90-324E-8FB0-D326633ED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54642" y="2913965"/>
            <a:ext cx="1014614" cy="639346"/>
          </a:xfrm>
          <a:prstGeom prst="rect">
            <a:avLst/>
          </a:prstGeom>
          <a:noFill/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2D8A6A5-EA64-AA44-94A9-831BF933B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24561" y="4731097"/>
            <a:ext cx="984797" cy="697468"/>
          </a:xfrm>
          <a:prstGeom prst="rect">
            <a:avLst/>
          </a:prstGeom>
          <a:noFill/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103B0D4-FFB5-164C-AAEB-05561EEE8104}"/>
              </a:ext>
            </a:extLst>
          </p:cNvPr>
          <p:cNvSpPr/>
          <p:nvPr/>
        </p:nvSpPr>
        <p:spPr>
          <a:xfrm>
            <a:off x="1770678" y="199956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EF1FBC6-C2AC-BC49-A8C8-F152AF14FD13}"/>
              </a:ext>
            </a:extLst>
          </p:cNvPr>
          <p:cNvSpPr/>
          <p:nvPr/>
        </p:nvSpPr>
        <p:spPr>
          <a:xfrm>
            <a:off x="7790478" y="199956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8D7D309-6E69-B84B-98D2-4BB58209BAE4}"/>
              </a:ext>
            </a:extLst>
          </p:cNvPr>
          <p:cNvCxnSpPr>
            <a:stCxn id="6" idx="2"/>
            <a:endCxn id="12" idx="1"/>
          </p:cNvCxnSpPr>
          <p:nvPr/>
        </p:nvCxnSpPr>
        <p:spPr>
          <a:xfrm>
            <a:off x="5207457" y="1695450"/>
            <a:ext cx="2627658" cy="3487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040EF51-0BB7-1644-BCCE-1FB9DF8C4D8B}"/>
              </a:ext>
            </a:extLst>
          </p:cNvPr>
          <p:cNvCxnSpPr>
            <a:stCxn id="6" idx="2"/>
            <a:endCxn id="11" idx="7"/>
          </p:cNvCxnSpPr>
          <p:nvPr/>
        </p:nvCxnSpPr>
        <p:spPr>
          <a:xfrm flipH="1">
            <a:off x="2030841" y="1695450"/>
            <a:ext cx="3176616" cy="3487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>
            <a:extLst>
              <a:ext uri="{FF2B5EF4-FFF2-40B4-BE49-F238E27FC236}">
                <a16:creationId xmlns:a16="http://schemas.microsoft.com/office/drawing/2014/main" id="{B17C0C74-A4DB-B247-A7B3-AF2F0AC7E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6004" y="2913965"/>
            <a:ext cx="928190" cy="610285"/>
          </a:xfrm>
          <a:prstGeom prst="rect">
            <a:avLst/>
          </a:prstGeom>
          <a:noFill/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9346DE9-DCA1-DD4C-B36C-706E688D017D}"/>
              </a:ext>
            </a:extLst>
          </p:cNvPr>
          <p:cNvCxnSpPr>
            <a:stCxn id="12" idx="4"/>
            <a:endCxn id="15" idx="0"/>
          </p:cNvCxnSpPr>
          <p:nvPr/>
        </p:nvCxnSpPr>
        <p:spPr>
          <a:xfrm flipH="1">
            <a:off x="6030099" y="2304365"/>
            <a:ext cx="1912779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183EFB-96D4-3645-9C7F-2C710C11C06A}"/>
              </a:ext>
            </a:extLst>
          </p:cNvPr>
          <p:cNvCxnSpPr>
            <a:stCxn id="12" idx="4"/>
            <a:endCxn id="8" idx="0"/>
          </p:cNvCxnSpPr>
          <p:nvPr/>
        </p:nvCxnSpPr>
        <p:spPr>
          <a:xfrm>
            <a:off x="7942878" y="2304365"/>
            <a:ext cx="2219072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>
            <a:extLst>
              <a:ext uri="{FF2B5EF4-FFF2-40B4-BE49-F238E27FC236}">
                <a16:creationId xmlns:a16="http://schemas.microsoft.com/office/drawing/2014/main" id="{DA3D5D08-4B02-C049-A3B5-299B083B1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1204" y="2913280"/>
            <a:ext cx="928190" cy="610285"/>
          </a:xfrm>
          <a:prstGeom prst="rect">
            <a:avLst/>
          </a:prstGeom>
          <a:noFill/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2891C88-AA9C-1F45-9C00-0BF1C7BD99D6}"/>
              </a:ext>
            </a:extLst>
          </p:cNvPr>
          <p:cNvCxnSpPr>
            <a:stCxn id="11" idx="4"/>
            <a:endCxn id="18" idx="0"/>
          </p:cNvCxnSpPr>
          <p:nvPr/>
        </p:nvCxnSpPr>
        <p:spPr>
          <a:xfrm flipH="1">
            <a:off x="1915299" y="2304365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>
            <a:extLst>
              <a:ext uri="{FF2B5EF4-FFF2-40B4-BE49-F238E27FC236}">
                <a16:creationId xmlns:a16="http://schemas.microsoft.com/office/drawing/2014/main" id="{4E051B5C-6750-B448-BAEB-16A75F38F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2842" y="4818965"/>
            <a:ext cx="1014614" cy="639346"/>
          </a:xfrm>
          <a:prstGeom prst="rect">
            <a:avLst/>
          </a:prstGeom>
          <a:noFill/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CA42F4B4-FB5E-734E-8335-242A045ECF99}"/>
              </a:ext>
            </a:extLst>
          </p:cNvPr>
          <p:cNvSpPr/>
          <p:nvPr/>
        </p:nvSpPr>
        <p:spPr>
          <a:xfrm>
            <a:off x="764520" y="390388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EF2258D-2E46-904D-BAA9-8C6F52C684E7}"/>
              </a:ext>
            </a:extLst>
          </p:cNvPr>
          <p:cNvSpPr/>
          <p:nvPr/>
        </p:nvSpPr>
        <p:spPr>
          <a:xfrm>
            <a:off x="2780040" y="390388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8541CEA-D28E-E946-ABAF-182110075F15}"/>
              </a:ext>
            </a:extLst>
          </p:cNvPr>
          <p:cNvCxnSpPr>
            <a:stCxn id="18" idx="2"/>
            <a:endCxn id="22" idx="1"/>
          </p:cNvCxnSpPr>
          <p:nvPr/>
        </p:nvCxnSpPr>
        <p:spPr>
          <a:xfrm>
            <a:off x="1915299" y="3523565"/>
            <a:ext cx="909378" cy="4249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382E3C-BF5E-2D42-ACA2-8FC83DDB0FAC}"/>
              </a:ext>
            </a:extLst>
          </p:cNvPr>
          <p:cNvCxnSpPr>
            <a:stCxn id="18" idx="2"/>
            <a:endCxn id="21" idx="7"/>
          </p:cNvCxnSpPr>
          <p:nvPr/>
        </p:nvCxnSpPr>
        <p:spPr>
          <a:xfrm flipH="1">
            <a:off x="1024683" y="3523565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>
            <a:extLst>
              <a:ext uri="{FF2B5EF4-FFF2-40B4-BE49-F238E27FC236}">
                <a16:creationId xmlns:a16="http://schemas.microsoft.com/office/drawing/2014/main" id="{4AABEA57-74C5-1047-AD7D-284873D11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0804" y="4818965"/>
            <a:ext cx="928190" cy="610285"/>
          </a:xfrm>
          <a:prstGeom prst="rect">
            <a:avLst/>
          </a:prstGeom>
          <a:noFill/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F2643DB-3CDE-F044-A32F-3784713D6FED}"/>
              </a:ext>
            </a:extLst>
          </p:cNvPr>
          <p:cNvCxnSpPr>
            <a:stCxn id="22" idx="4"/>
            <a:endCxn id="26" idx="0"/>
          </p:cNvCxnSpPr>
          <p:nvPr/>
        </p:nvCxnSpPr>
        <p:spPr>
          <a:xfrm flipH="1">
            <a:off x="2524899" y="4208680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E78A81A-3927-904C-BB57-229CC294E6A0}"/>
              </a:ext>
            </a:extLst>
          </p:cNvPr>
          <p:cNvCxnSpPr>
            <a:stCxn id="22" idx="4"/>
            <a:endCxn id="20" idx="0"/>
          </p:cNvCxnSpPr>
          <p:nvPr/>
        </p:nvCxnSpPr>
        <p:spPr>
          <a:xfrm>
            <a:off x="2932440" y="4208680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>
            <a:extLst>
              <a:ext uri="{FF2B5EF4-FFF2-40B4-BE49-F238E27FC236}">
                <a16:creationId xmlns:a16="http://schemas.microsoft.com/office/drawing/2014/main" id="{B666B2A5-5E35-AA4B-B673-EA8A594FB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604" y="4817595"/>
            <a:ext cx="928190" cy="610285"/>
          </a:xfrm>
          <a:prstGeom prst="rect">
            <a:avLst/>
          </a:prstGeom>
          <a:noFill/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7199EF3-3E60-A94F-B3DB-493EE303CF3F}"/>
              </a:ext>
            </a:extLst>
          </p:cNvPr>
          <p:cNvCxnSpPr>
            <a:stCxn id="21" idx="4"/>
            <a:endCxn id="29" idx="0"/>
          </p:cNvCxnSpPr>
          <p:nvPr/>
        </p:nvCxnSpPr>
        <p:spPr>
          <a:xfrm>
            <a:off x="916920" y="4208680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FED96AE3-FB89-7345-AD2C-C9808DF5E056}"/>
              </a:ext>
            </a:extLst>
          </p:cNvPr>
          <p:cNvSpPr/>
          <p:nvPr/>
        </p:nvSpPr>
        <p:spPr>
          <a:xfrm>
            <a:off x="4863762" y="390388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9F05C2A-44B0-E243-B38A-B6969BF7462C}"/>
              </a:ext>
            </a:extLst>
          </p:cNvPr>
          <p:cNvCxnSpPr>
            <a:endCxn id="31" idx="7"/>
          </p:cNvCxnSpPr>
          <p:nvPr/>
        </p:nvCxnSpPr>
        <p:spPr>
          <a:xfrm flipH="1">
            <a:off x="5123925" y="3523565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>
            <a:extLst>
              <a:ext uri="{FF2B5EF4-FFF2-40B4-BE49-F238E27FC236}">
                <a16:creationId xmlns:a16="http://schemas.microsoft.com/office/drawing/2014/main" id="{E7928021-C6F2-764A-B714-D51C5B036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9846" y="4817595"/>
            <a:ext cx="928190" cy="610285"/>
          </a:xfrm>
          <a:prstGeom prst="rect">
            <a:avLst/>
          </a:prstGeom>
          <a:noFill/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58FE039-4B28-EA48-BAAB-3F1F0A205A7B}"/>
              </a:ext>
            </a:extLst>
          </p:cNvPr>
          <p:cNvCxnSpPr>
            <a:stCxn id="31" idx="4"/>
            <a:endCxn id="33" idx="0"/>
          </p:cNvCxnSpPr>
          <p:nvPr/>
        </p:nvCxnSpPr>
        <p:spPr>
          <a:xfrm>
            <a:off x="5016162" y="4208680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2">
            <a:extLst>
              <a:ext uri="{FF2B5EF4-FFF2-40B4-BE49-F238E27FC236}">
                <a16:creationId xmlns:a16="http://schemas.microsoft.com/office/drawing/2014/main" id="{03AE76A6-64F3-1D48-9FE0-4B42361AA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7642" y="4818965"/>
            <a:ext cx="1014614" cy="639346"/>
          </a:xfrm>
          <a:prstGeom prst="rect">
            <a:avLst/>
          </a:prstGeom>
          <a:noFill/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7727787C-806A-BC45-8CA8-960AC6B4C840}"/>
              </a:ext>
            </a:extLst>
          </p:cNvPr>
          <p:cNvSpPr/>
          <p:nvPr/>
        </p:nvSpPr>
        <p:spPr>
          <a:xfrm>
            <a:off x="6894840" y="390388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0469D73-CBDC-B448-ABB3-8F0FD5D44F88}"/>
              </a:ext>
            </a:extLst>
          </p:cNvPr>
          <p:cNvCxnSpPr>
            <a:stCxn id="15" idx="2"/>
            <a:endCxn id="37" idx="1"/>
          </p:cNvCxnSpPr>
          <p:nvPr/>
        </p:nvCxnSpPr>
        <p:spPr>
          <a:xfrm>
            <a:off x="6030099" y="3524250"/>
            <a:ext cx="909378" cy="424267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2">
            <a:extLst>
              <a:ext uri="{FF2B5EF4-FFF2-40B4-BE49-F238E27FC236}">
                <a16:creationId xmlns:a16="http://schemas.microsoft.com/office/drawing/2014/main" id="{112F44A6-17FD-EF42-B6FE-B710F621A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5604" y="4818965"/>
            <a:ext cx="928190" cy="610285"/>
          </a:xfrm>
          <a:prstGeom prst="rect">
            <a:avLst/>
          </a:prstGeom>
          <a:noFill/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E7AD3ED-6238-B548-98EE-318AC61446B1}"/>
              </a:ext>
            </a:extLst>
          </p:cNvPr>
          <p:cNvCxnSpPr>
            <a:stCxn id="37" idx="4"/>
            <a:endCxn id="39" idx="0"/>
          </p:cNvCxnSpPr>
          <p:nvPr/>
        </p:nvCxnSpPr>
        <p:spPr>
          <a:xfrm flipH="1">
            <a:off x="6639699" y="4208680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237F916-DAE6-B14A-8F5B-4252E82F716B}"/>
              </a:ext>
            </a:extLst>
          </p:cNvPr>
          <p:cNvCxnSpPr>
            <a:stCxn id="37" idx="4"/>
            <a:endCxn id="35" idx="0"/>
          </p:cNvCxnSpPr>
          <p:nvPr/>
        </p:nvCxnSpPr>
        <p:spPr>
          <a:xfrm>
            <a:off x="7047240" y="4208680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>
            <a:extLst>
              <a:ext uri="{FF2B5EF4-FFF2-40B4-BE49-F238E27FC236}">
                <a16:creationId xmlns:a16="http://schemas.microsoft.com/office/drawing/2014/main" id="{8FFADAF5-0E50-1A41-8B8C-B66EAC659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5042" y="4818280"/>
            <a:ext cx="1014614" cy="639346"/>
          </a:xfrm>
          <a:prstGeom prst="rect">
            <a:avLst/>
          </a:prstGeom>
          <a:noFill/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AF925463-A228-FF41-95C1-DF0445B049B6}"/>
              </a:ext>
            </a:extLst>
          </p:cNvPr>
          <p:cNvSpPr/>
          <p:nvPr/>
        </p:nvSpPr>
        <p:spPr>
          <a:xfrm>
            <a:off x="8952240" y="3903195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4F154B1-8EAB-B044-8C03-840AEBC01ACC}"/>
              </a:ext>
            </a:extLst>
          </p:cNvPr>
          <p:cNvCxnSpPr>
            <a:stCxn id="8" idx="2"/>
            <a:endCxn id="43" idx="7"/>
          </p:cNvCxnSpPr>
          <p:nvPr/>
        </p:nvCxnSpPr>
        <p:spPr>
          <a:xfrm flipH="1">
            <a:off x="9212403" y="3553311"/>
            <a:ext cx="949547" cy="39452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>
            <a:extLst>
              <a:ext uri="{FF2B5EF4-FFF2-40B4-BE49-F238E27FC236}">
                <a16:creationId xmlns:a16="http://schemas.microsoft.com/office/drawing/2014/main" id="{9869D5BA-D5E0-4D43-8EF0-682848631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3004" y="4818280"/>
            <a:ext cx="928190" cy="610285"/>
          </a:xfrm>
          <a:prstGeom prst="rect">
            <a:avLst/>
          </a:prstGeom>
          <a:noFill/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41BB370-FF07-B44B-A072-41C986A22774}"/>
              </a:ext>
            </a:extLst>
          </p:cNvPr>
          <p:cNvCxnSpPr>
            <a:stCxn id="43" idx="4"/>
            <a:endCxn id="45" idx="0"/>
          </p:cNvCxnSpPr>
          <p:nvPr/>
        </p:nvCxnSpPr>
        <p:spPr>
          <a:xfrm flipH="1">
            <a:off x="8697099" y="4207995"/>
            <a:ext cx="407541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BD9A2A0-1222-F642-A38F-3819C377A660}"/>
              </a:ext>
            </a:extLst>
          </p:cNvPr>
          <p:cNvCxnSpPr>
            <a:stCxn id="43" idx="4"/>
            <a:endCxn id="42" idx="0"/>
          </p:cNvCxnSpPr>
          <p:nvPr/>
        </p:nvCxnSpPr>
        <p:spPr>
          <a:xfrm>
            <a:off x="9104640" y="4207995"/>
            <a:ext cx="447710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47BC26A0-B008-5C45-BF3D-684528B34B08}"/>
              </a:ext>
            </a:extLst>
          </p:cNvPr>
          <p:cNvSpPr/>
          <p:nvPr/>
        </p:nvSpPr>
        <p:spPr>
          <a:xfrm>
            <a:off x="11119941" y="3903880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98065CF-6F8D-CD46-9BC1-BEFF8C58AD1F}"/>
              </a:ext>
            </a:extLst>
          </p:cNvPr>
          <p:cNvCxnSpPr>
            <a:stCxn id="8" idx="2"/>
            <a:endCxn id="48" idx="1"/>
          </p:cNvCxnSpPr>
          <p:nvPr/>
        </p:nvCxnSpPr>
        <p:spPr>
          <a:xfrm>
            <a:off x="10161950" y="3553311"/>
            <a:ext cx="1002628" cy="395206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C21EAFB-3072-2741-B1C4-0C3D4E888C04}"/>
              </a:ext>
            </a:extLst>
          </p:cNvPr>
          <p:cNvCxnSpPr>
            <a:stCxn id="48" idx="4"/>
          </p:cNvCxnSpPr>
          <p:nvPr/>
        </p:nvCxnSpPr>
        <p:spPr>
          <a:xfrm>
            <a:off x="11272341" y="4208680"/>
            <a:ext cx="7779" cy="60891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614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1" grpId="0" animBg="1"/>
      <p:bldP spid="22" grpId="0" animBg="1"/>
      <p:bldP spid="31" grpId="0" animBg="1"/>
      <p:bldP spid="37" grpId="0" animBg="1"/>
      <p:bldP spid="43" grpId="0" animBg="1"/>
      <p:bldP spid="4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MDP Search Trees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11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D5A035F-8882-7940-9763-116314C7D6F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265237"/>
            <a:ext cx="11201400" cy="4525963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Each MDP state projects an </a:t>
            </a:r>
            <a:r>
              <a:rPr lang="en-US" sz="2400" dirty="0" err="1">
                <a:latin typeface="Calibri"/>
                <a:ea typeface="ＭＳ Ｐゴシック" pitchFamily="34" charset="-128"/>
                <a:cs typeface="Calibri"/>
              </a:rPr>
              <a:t>expectimax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-like search tree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94A0075A-0457-3640-A6A1-4D3D86061C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2133600"/>
            <a:ext cx="457200" cy="365125"/>
          </a:xfrm>
          <a:prstGeom prst="triangle">
            <a:avLst>
              <a:gd name="adj" fmla="val 50000"/>
            </a:avLst>
          </a:prstGeom>
          <a:solidFill>
            <a:srgbClr val="8FAA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0" name="AutoShape 5">
            <a:extLst>
              <a:ext uri="{FF2B5EF4-FFF2-40B4-BE49-F238E27FC236}">
                <a16:creationId xmlns:a16="http://schemas.microsoft.com/office/drawing/2014/main" id="{A2531A69-3FD7-CF43-A6C4-B32950CB5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5121275"/>
            <a:ext cx="457200" cy="365125"/>
          </a:xfrm>
          <a:prstGeom prst="triangle">
            <a:avLst>
              <a:gd name="adj" fmla="val 50000"/>
            </a:avLst>
          </a:prstGeom>
          <a:solidFill>
            <a:srgbClr val="8FAA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Calibri"/>
              <a:cs typeface="Calibri"/>
            </a:endParaRPr>
          </a:p>
        </p:txBody>
      </p:sp>
      <p:grpSp>
        <p:nvGrpSpPr>
          <p:cNvPr id="11" name="Group 6">
            <a:extLst>
              <a:ext uri="{FF2B5EF4-FFF2-40B4-BE49-F238E27FC236}">
                <a16:creationId xmlns:a16="http://schemas.microsoft.com/office/drawing/2014/main" id="{C74AB335-7E84-3F4C-B7E2-596FE3B67414}"/>
              </a:ext>
            </a:extLst>
          </p:cNvPr>
          <p:cNvGrpSpPr>
            <a:grpSpLocks/>
          </p:cNvGrpSpPr>
          <p:nvPr/>
        </p:nvGrpSpPr>
        <p:grpSpPr bwMode="auto">
          <a:xfrm>
            <a:off x="3886200" y="2514600"/>
            <a:ext cx="3733800" cy="1066800"/>
            <a:chOff x="1584" y="1680"/>
            <a:chExt cx="2352" cy="336"/>
          </a:xfrm>
        </p:grpSpPr>
        <p:sp>
          <p:nvSpPr>
            <p:cNvPr id="12" name="Line 7">
              <a:extLst>
                <a:ext uri="{FF2B5EF4-FFF2-40B4-BE49-F238E27FC236}">
                  <a16:creationId xmlns:a16="http://schemas.microsoft.com/office/drawing/2014/main" id="{C36C04BE-14C3-3443-A212-53FCDD5F79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84" y="168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3" name="Line 8">
              <a:extLst>
                <a:ext uri="{FF2B5EF4-FFF2-40B4-BE49-F238E27FC236}">
                  <a16:creationId xmlns:a16="http://schemas.microsoft.com/office/drawing/2014/main" id="{817D9968-1998-6342-8162-38CBCB7B00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1680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33446F49-8C9E-CA45-9759-2C7BE20EDD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04" y="16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1A36CF0A-7210-6A4E-A22F-06E856240D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1680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16" name="Oval 11">
            <a:extLst>
              <a:ext uri="{FF2B5EF4-FFF2-40B4-BE49-F238E27FC236}">
                <a16:creationId xmlns:a16="http://schemas.microsoft.com/office/drawing/2014/main" id="{E614F79A-A66B-B24B-AB0D-7BE9501C4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3581400"/>
            <a:ext cx="381000" cy="381000"/>
          </a:xfrm>
          <a:prstGeom prst="ellipse">
            <a:avLst/>
          </a:prstGeom>
          <a:solidFill>
            <a:srgbClr val="B8EA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grpSp>
        <p:nvGrpSpPr>
          <p:cNvPr id="17" name="Group 12">
            <a:extLst>
              <a:ext uri="{FF2B5EF4-FFF2-40B4-BE49-F238E27FC236}">
                <a16:creationId xmlns:a16="http://schemas.microsoft.com/office/drawing/2014/main" id="{D288DCE3-E01A-6B49-B5AB-3CD8E677C178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3962400"/>
            <a:ext cx="3124200" cy="1143000"/>
            <a:chOff x="1536" y="2400"/>
            <a:chExt cx="1584" cy="624"/>
          </a:xfrm>
        </p:grpSpPr>
        <p:sp>
          <p:nvSpPr>
            <p:cNvPr id="18" name="Line 13">
              <a:extLst>
                <a:ext uri="{FF2B5EF4-FFF2-40B4-BE49-F238E27FC236}">
                  <a16:creationId xmlns:a16="http://schemas.microsoft.com/office/drawing/2014/main" id="{7FDCEC87-2304-C549-8F11-B05A521030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36" y="2400"/>
              <a:ext cx="77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9" name="Line 14">
              <a:extLst>
                <a:ext uri="{FF2B5EF4-FFF2-40B4-BE49-F238E27FC236}">
                  <a16:creationId xmlns:a16="http://schemas.microsoft.com/office/drawing/2014/main" id="{F9E07DBA-73D1-2941-9FBE-96FA6E79C7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2" y="2400"/>
              <a:ext cx="80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0" name="Line 15">
              <a:extLst>
                <a:ext uri="{FF2B5EF4-FFF2-40B4-BE49-F238E27FC236}">
                  <a16:creationId xmlns:a16="http://schemas.microsoft.com/office/drawing/2014/main" id="{B0A171F0-896F-8A42-A372-E8ED97749E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021" y="2400"/>
              <a:ext cx="291" cy="62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1" name="Line 16">
              <a:extLst>
                <a:ext uri="{FF2B5EF4-FFF2-40B4-BE49-F238E27FC236}">
                  <a16:creationId xmlns:a16="http://schemas.microsoft.com/office/drawing/2014/main" id="{064F5969-8D6F-054B-A75F-CFAFC6CD35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2" y="2400"/>
              <a:ext cx="280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22" name="Text Box 17">
            <a:extLst>
              <a:ext uri="{FF2B5EF4-FFF2-40B4-BE49-F238E27FC236}">
                <a16:creationId xmlns:a16="http://schemas.microsoft.com/office/drawing/2014/main" id="{431EF4CF-A07B-C84C-A900-772AA71A0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2833688"/>
            <a:ext cx="381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a</a:t>
            </a:r>
          </a:p>
        </p:txBody>
      </p:sp>
      <p:sp>
        <p:nvSpPr>
          <p:cNvPr id="23" name="Text Box 18">
            <a:extLst>
              <a:ext uri="{FF2B5EF4-FFF2-40B4-BE49-F238E27FC236}">
                <a16:creationId xmlns:a16="http://schemas.microsoft.com/office/drawing/2014/main" id="{ECDCC787-39DF-B944-B1F8-D7AC352547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1336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25" name="Text Box 19">
            <a:extLst>
              <a:ext uri="{FF2B5EF4-FFF2-40B4-BE49-F238E27FC236}">
                <a16:creationId xmlns:a16="http://schemas.microsoft.com/office/drawing/2014/main" id="{FB4A0E2E-3EA4-614C-9FC1-887E958B93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5105400"/>
            <a:ext cx="457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dirty="0">
                <a:solidFill>
                  <a:schemeClr val="accent2"/>
                </a:solidFill>
                <a:latin typeface="Calibri"/>
                <a:cs typeface="Calibri"/>
              </a:rPr>
              <a:t>s</a:t>
            </a:r>
            <a:r>
              <a:rPr lang="ja-JP" altLang="en-US">
                <a:solidFill>
                  <a:schemeClr val="accent2"/>
                </a:solidFill>
                <a:latin typeface="Calibri"/>
                <a:cs typeface="Calibri"/>
              </a:rPr>
              <a:t>’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26" name="Text Box 20">
            <a:extLst>
              <a:ext uri="{FF2B5EF4-FFF2-40B4-BE49-F238E27FC236}">
                <a16:creationId xmlns:a16="http://schemas.microsoft.com/office/drawing/2014/main" id="{844D6653-CE98-1044-A036-2110B62F00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3581400"/>
            <a:ext cx="762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s, a</a:t>
            </a:r>
          </a:p>
        </p:txBody>
      </p:sp>
      <p:grpSp>
        <p:nvGrpSpPr>
          <p:cNvPr id="27" name="Group 21">
            <a:extLst>
              <a:ext uri="{FF2B5EF4-FFF2-40B4-BE49-F238E27FC236}">
                <a16:creationId xmlns:a16="http://schemas.microsoft.com/office/drawing/2014/main" id="{6C2C057D-9309-8548-9CB0-5159DF18C9B5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5486400"/>
            <a:ext cx="3733800" cy="533400"/>
            <a:chOff x="1584" y="1680"/>
            <a:chExt cx="2352" cy="336"/>
          </a:xfrm>
        </p:grpSpPr>
        <p:sp>
          <p:nvSpPr>
            <p:cNvPr id="28" name="Line 22">
              <a:extLst>
                <a:ext uri="{FF2B5EF4-FFF2-40B4-BE49-F238E27FC236}">
                  <a16:creationId xmlns:a16="http://schemas.microsoft.com/office/drawing/2014/main" id="{C991427D-EF5C-714B-BD43-8E20B7624B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84" y="168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9" name="Line 23">
              <a:extLst>
                <a:ext uri="{FF2B5EF4-FFF2-40B4-BE49-F238E27FC236}">
                  <a16:creationId xmlns:a16="http://schemas.microsoft.com/office/drawing/2014/main" id="{88D19832-E4CB-AF45-8843-B6C80ED0C7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1680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0" name="Line 24">
              <a:extLst>
                <a:ext uri="{FF2B5EF4-FFF2-40B4-BE49-F238E27FC236}">
                  <a16:creationId xmlns:a16="http://schemas.microsoft.com/office/drawing/2014/main" id="{8DE057BD-EB58-0B4C-AD79-29478868B2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04" y="16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1" name="Line 25">
              <a:extLst>
                <a:ext uri="{FF2B5EF4-FFF2-40B4-BE49-F238E27FC236}">
                  <a16:creationId xmlns:a16="http://schemas.microsoft.com/office/drawing/2014/main" id="{2CCC705F-AE8C-8E4C-A3C8-8721A942CC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1680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32" name="Freeform 26">
            <a:extLst>
              <a:ext uri="{FF2B5EF4-FFF2-40B4-BE49-F238E27FC236}">
                <a16:creationId xmlns:a16="http://schemas.microsoft.com/office/drawing/2014/main" id="{0416EEEE-8679-E542-A5DC-0FE9147790B2}"/>
              </a:ext>
            </a:extLst>
          </p:cNvPr>
          <p:cNvSpPr>
            <a:spLocks/>
          </p:cNvSpPr>
          <p:nvPr/>
        </p:nvSpPr>
        <p:spPr bwMode="auto">
          <a:xfrm>
            <a:off x="5486400" y="4167188"/>
            <a:ext cx="2133600" cy="404812"/>
          </a:xfrm>
          <a:custGeom>
            <a:avLst/>
            <a:gdLst>
              <a:gd name="T0" fmla="*/ 0 w 1344"/>
              <a:gd name="T1" fmla="*/ 2147483647 h 255"/>
              <a:gd name="T2" fmla="*/ 2147483647 w 1344"/>
              <a:gd name="T3" fmla="*/ 2147483647 h 255"/>
              <a:gd name="T4" fmla="*/ 2147483647 w 1344"/>
              <a:gd name="T5" fmla="*/ 2147483647 h 255"/>
              <a:gd name="T6" fmla="*/ 0 60000 65536"/>
              <a:gd name="T7" fmla="*/ 0 60000 65536"/>
              <a:gd name="T8" fmla="*/ 0 60000 65536"/>
              <a:gd name="T9" fmla="*/ 0 w 1344"/>
              <a:gd name="T10" fmla="*/ 0 h 255"/>
              <a:gd name="T11" fmla="*/ 1344 w 1344"/>
              <a:gd name="T12" fmla="*/ 255 h 25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44" h="255">
                <a:moveTo>
                  <a:pt x="0" y="255"/>
                </a:moveTo>
                <a:cubicBezTo>
                  <a:pt x="79" y="219"/>
                  <a:pt x="251" y="80"/>
                  <a:pt x="475" y="40"/>
                </a:cubicBezTo>
                <a:cubicBezTo>
                  <a:pt x="699" y="0"/>
                  <a:pt x="1199" y="19"/>
                  <a:pt x="1344" y="15"/>
                </a:cubicBezTo>
              </a:path>
            </a:pathLst>
          </a:custGeom>
          <a:noFill/>
          <a:ln w="50800">
            <a:solidFill>
              <a:srgbClr val="C00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3" name="Text Box 27">
            <a:extLst>
              <a:ext uri="{FF2B5EF4-FFF2-40B4-BE49-F238E27FC236}">
                <a16:creationId xmlns:a16="http://schemas.microsoft.com/office/drawing/2014/main" id="{449193A1-1EFA-8341-8285-13DA1A814F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3962400"/>
            <a:ext cx="2819400" cy="119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s,a,s</a:t>
            </a:r>
            <a:r>
              <a:rPr lang="ja-JP" altLang="en-US" dirty="0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) called a </a:t>
            </a:r>
            <a:r>
              <a:rPr lang="en-US" altLang="ja-JP" i="1" dirty="0">
                <a:solidFill>
                  <a:srgbClr val="C00000"/>
                </a:solidFill>
                <a:latin typeface="Calibri"/>
                <a:cs typeface="Calibri"/>
              </a:rPr>
              <a:t>transition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T(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s,a,s</a:t>
            </a:r>
            <a:r>
              <a:rPr lang="ja-JP" altLang="en-US" dirty="0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) = P(s</a:t>
            </a:r>
            <a:r>
              <a:rPr lang="ja-JP" altLang="en-US" dirty="0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|</a:t>
            </a:r>
            <a:r>
              <a:rPr lang="en-US" altLang="ja-JP" dirty="0" err="1">
                <a:solidFill>
                  <a:srgbClr val="C00000"/>
                </a:solidFill>
                <a:latin typeface="Calibri"/>
                <a:cs typeface="Calibri"/>
              </a:rPr>
              <a:t>s,a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R(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s,a,s</a:t>
            </a:r>
            <a:r>
              <a:rPr lang="ja-JP" altLang="en-US" dirty="0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)</a:t>
            </a:r>
            <a:endParaRPr lang="en-US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34" name="Text Box 28">
            <a:extLst>
              <a:ext uri="{FF2B5EF4-FFF2-40B4-BE49-F238E27FC236}">
                <a16:creationId xmlns:a16="http://schemas.microsoft.com/office/drawing/2014/main" id="{706A68A5-64D0-EF40-A946-4562CCEAD3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4419600"/>
            <a:ext cx="1066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s,a,s</a:t>
            </a:r>
            <a:r>
              <a:rPr lang="ja-JP" altLang="en-US">
                <a:latin typeface="Calibri"/>
                <a:cs typeface="Calibri"/>
              </a:rPr>
              <a:t>’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35" name="Freeform 29">
            <a:extLst>
              <a:ext uri="{FF2B5EF4-FFF2-40B4-BE49-F238E27FC236}">
                <a16:creationId xmlns:a16="http://schemas.microsoft.com/office/drawing/2014/main" id="{2B601842-95D2-EA42-AF3A-FC99B13A894D}"/>
              </a:ext>
            </a:extLst>
          </p:cNvPr>
          <p:cNvSpPr>
            <a:spLocks/>
          </p:cNvSpPr>
          <p:nvPr/>
        </p:nvSpPr>
        <p:spPr bwMode="auto">
          <a:xfrm>
            <a:off x="6332538" y="2301875"/>
            <a:ext cx="2201862" cy="60325"/>
          </a:xfrm>
          <a:custGeom>
            <a:avLst/>
            <a:gdLst>
              <a:gd name="T0" fmla="*/ 0 w 1387"/>
              <a:gd name="T1" fmla="*/ 2147483647 h 38"/>
              <a:gd name="T2" fmla="*/ 2147483647 w 1387"/>
              <a:gd name="T3" fmla="*/ 2147483647 h 38"/>
              <a:gd name="T4" fmla="*/ 2147483647 w 1387"/>
              <a:gd name="T5" fmla="*/ 0 h 38"/>
              <a:gd name="T6" fmla="*/ 0 60000 65536"/>
              <a:gd name="T7" fmla="*/ 0 60000 65536"/>
              <a:gd name="T8" fmla="*/ 0 60000 65536"/>
              <a:gd name="T9" fmla="*/ 0 w 1387"/>
              <a:gd name="T10" fmla="*/ 0 h 38"/>
              <a:gd name="T11" fmla="*/ 1387 w 1387"/>
              <a:gd name="T12" fmla="*/ 38 h 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7" h="38">
                <a:moveTo>
                  <a:pt x="0" y="38"/>
                </a:moveTo>
                <a:cubicBezTo>
                  <a:pt x="86" y="36"/>
                  <a:pt x="287" y="31"/>
                  <a:pt x="518" y="25"/>
                </a:cubicBezTo>
                <a:cubicBezTo>
                  <a:pt x="749" y="19"/>
                  <a:pt x="1242" y="4"/>
                  <a:pt x="1387" y="0"/>
                </a:cubicBezTo>
              </a:path>
            </a:pathLst>
          </a:custGeom>
          <a:noFill/>
          <a:ln w="5080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7" name="Text Box 30">
            <a:extLst>
              <a:ext uri="{FF2B5EF4-FFF2-40B4-BE49-F238E27FC236}">
                <a16:creationId xmlns:a16="http://schemas.microsoft.com/office/drawing/2014/main" id="{AE061DF4-9E4E-104B-B88F-982388CE55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0600" y="2100262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s is a </a:t>
            </a:r>
            <a:r>
              <a:rPr lang="en-US" i="1" dirty="0">
                <a:solidFill>
                  <a:srgbClr val="0000FF"/>
                </a:solidFill>
                <a:latin typeface="Calibri"/>
                <a:cs typeface="Calibri"/>
              </a:rPr>
              <a:t>state</a:t>
            </a:r>
          </a:p>
        </p:txBody>
      </p:sp>
      <p:sp>
        <p:nvSpPr>
          <p:cNvPr id="38" name="Freeform 31">
            <a:extLst>
              <a:ext uri="{FF2B5EF4-FFF2-40B4-BE49-F238E27FC236}">
                <a16:creationId xmlns:a16="http://schemas.microsoft.com/office/drawing/2014/main" id="{B4C1390F-AE26-1E44-BE0D-F87F656CF391}"/>
              </a:ext>
            </a:extLst>
          </p:cNvPr>
          <p:cNvSpPr>
            <a:spLocks/>
          </p:cNvSpPr>
          <p:nvPr/>
        </p:nvSpPr>
        <p:spPr bwMode="auto">
          <a:xfrm flipH="1">
            <a:off x="3048000" y="3733800"/>
            <a:ext cx="1676400" cy="76200"/>
          </a:xfrm>
          <a:custGeom>
            <a:avLst/>
            <a:gdLst>
              <a:gd name="T0" fmla="*/ 0 w 1387"/>
              <a:gd name="T1" fmla="*/ 2147483647 h 38"/>
              <a:gd name="T2" fmla="*/ 2147483647 w 1387"/>
              <a:gd name="T3" fmla="*/ 2147483647 h 38"/>
              <a:gd name="T4" fmla="*/ 2147483647 w 1387"/>
              <a:gd name="T5" fmla="*/ 0 h 38"/>
              <a:gd name="T6" fmla="*/ 0 60000 65536"/>
              <a:gd name="T7" fmla="*/ 0 60000 65536"/>
              <a:gd name="T8" fmla="*/ 0 60000 65536"/>
              <a:gd name="T9" fmla="*/ 0 w 1387"/>
              <a:gd name="T10" fmla="*/ 0 h 38"/>
              <a:gd name="T11" fmla="*/ 1387 w 1387"/>
              <a:gd name="T12" fmla="*/ 38 h 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7" h="38">
                <a:moveTo>
                  <a:pt x="0" y="38"/>
                </a:moveTo>
                <a:cubicBezTo>
                  <a:pt x="86" y="36"/>
                  <a:pt x="287" y="31"/>
                  <a:pt x="518" y="25"/>
                </a:cubicBezTo>
                <a:cubicBezTo>
                  <a:pt x="749" y="19"/>
                  <a:pt x="1242" y="4"/>
                  <a:pt x="1387" y="0"/>
                </a:cubicBezTo>
              </a:path>
            </a:pathLst>
          </a:custGeom>
          <a:noFill/>
          <a:ln w="50800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9" name="Text Box 32">
            <a:extLst>
              <a:ext uri="{FF2B5EF4-FFF2-40B4-BE49-F238E27FC236}">
                <a16:creationId xmlns:a16="http://schemas.microsoft.com/office/drawing/2014/main" id="{D82F099E-7B18-1243-9C7B-C54E23E901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429000"/>
            <a:ext cx="1371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(s, a) is a </a:t>
            </a:r>
            <a:r>
              <a:rPr lang="en-US" i="1" dirty="0">
                <a:solidFill>
                  <a:srgbClr val="008000"/>
                </a:solidFill>
                <a:latin typeface="Calibri"/>
                <a:cs typeface="Calibri"/>
              </a:rPr>
              <a:t>q-state</a:t>
            </a:r>
          </a:p>
        </p:txBody>
      </p:sp>
      <p:pic>
        <p:nvPicPr>
          <p:cNvPr id="40" name="Picture 2">
            <a:extLst>
              <a:ext uri="{FF2B5EF4-FFF2-40B4-BE49-F238E27FC236}">
                <a16:creationId xmlns:a16="http://schemas.microsoft.com/office/drawing/2014/main" id="{22CE54C9-440A-4842-99E0-142C5EAF6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743429"/>
            <a:ext cx="3017838" cy="2259698"/>
          </a:xfrm>
          <a:prstGeom prst="rect">
            <a:avLst/>
          </a:prstGeom>
          <a:noFill/>
        </p:spPr>
      </p:pic>
      <p:pic>
        <p:nvPicPr>
          <p:cNvPr id="41" name="Picture 3">
            <a:extLst>
              <a:ext uri="{FF2B5EF4-FFF2-40B4-BE49-F238E27FC236}">
                <a16:creationId xmlns:a16="http://schemas.microsoft.com/office/drawing/2014/main" id="{C609727A-2CD0-484B-AD27-5F3536590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34600" y="4345616"/>
            <a:ext cx="1844538" cy="1595768"/>
          </a:xfrm>
          <a:prstGeom prst="rect">
            <a:avLst/>
          </a:prstGeom>
          <a:noFill/>
        </p:spPr>
      </p:pic>
      <p:pic>
        <p:nvPicPr>
          <p:cNvPr id="42" name="Picture 2">
            <a:extLst>
              <a:ext uri="{FF2B5EF4-FFF2-40B4-BE49-F238E27FC236}">
                <a16:creationId xmlns:a16="http://schemas.microsoft.com/office/drawing/2014/main" id="{1B20FDDA-BEF8-4645-BBE2-82CDC7BF7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6000" y="1448716"/>
            <a:ext cx="2057400" cy="1442614"/>
          </a:xfrm>
          <a:prstGeom prst="rect">
            <a:avLst/>
          </a:prstGeom>
          <a:noFill/>
        </p:spPr>
      </p:pic>
      <p:sp>
        <p:nvSpPr>
          <p:cNvPr id="43" name="Text Box 20">
            <a:extLst>
              <a:ext uri="{FF2B5EF4-FFF2-40B4-BE49-F238E27FC236}">
                <a16:creationId xmlns:a16="http://schemas.microsoft.com/office/drawing/2014/main" id="{40B1E87A-8CB6-344F-B1FA-34D85A0F1F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3525615"/>
            <a:ext cx="99714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(s, a) is a </a:t>
            </a:r>
            <a:r>
              <a:rPr lang="en-US" i="1" dirty="0">
                <a:solidFill>
                  <a:srgbClr val="008000"/>
                </a:solidFill>
                <a:latin typeface="Calibri"/>
                <a:cs typeface="Calibri"/>
              </a:rPr>
              <a:t>q-state</a:t>
            </a:r>
          </a:p>
        </p:txBody>
      </p:sp>
    </p:spTree>
    <p:extLst>
      <p:ext uri="{BB962C8B-B14F-4D97-AF65-F5344CB8AC3E}">
        <p14:creationId xmlns:p14="http://schemas.microsoft.com/office/powerpoint/2010/main" val="383550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Utilities of Sequences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12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58C6069-E32C-D44D-9697-A580B2C27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4729164"/>
          </a:xfrm>
        </p:spPr>
        <p:txBody>
          <a:bodyPr/>
          <a:lstStyle/>
          <a:p>
            <a:r>
              <a:rPr lang="en-US" sz="2800" dirty="0"/>
              <a:t>What preferences should an agent have over reward sequences?</a:t>
            </a:r>
          </a:p>
          <a:p>
            <a:endParaRPr lang="en-US" sz="2800" dirty="0"/>
          </a:p>
          <a:p>
            <a:r>
              <a:rPr lang="en-US" sz="2800" b="1" dirty="0">
                <a:solidFill>
                  <a:srgbClr val="00B0F0"/>
                </a:solidFill>
              </a:rPr>
              <a:t>More</a:t>
            </a:r>
            <a:r>
              <a:rPr lang="en-US" sz="2800" dirty="0"/>
              <a:t> or </a:t>
            </a:r>
            <a:r>
              <a:rPr lang="en-US" sz="2800" b="1" dirty="0">
                <a:solidFill>
                  <a:srgbClr val="00B0F0"/>
                </a:solidFill>
              </a:rPr>
              <a:t>less</a:t>
            </a:r>
            <a:r>
              <a:rPr lang="en-US" sz="2800" dirty="0"/>
              <a:t>?</a:t>
            </a:r>
          </a:p>
          <a:p>
            <a:endParaRPr lang="en-US" sz="2800" dirty="0"/>
          </a:p>
          <a:p>
            <a:r>
              <a:rPr lang="en-US" sz="2800" dirty="0"/>
              <a:t>Now or later?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5B06D56-4705-1142-8513-E090CE709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5200" y="3505497"/>
            <a:ext cx="4648200" cy="2950792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9D1D80-D930-6E45-BF90-5555FF5A22DC}"/>
              </a:ext>
            </a:extLst>
          </p:cNvPr>
          <p:cNvSpPr txBox="1"/>
          <p:nvPr/>
        </p:nvSpPr>
        <p:spPr>
          <a:xfrm>
            <a:off x="3124200" y="2409825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[1, 2, 2]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79B387-202F-FD4E-AB82-F873919CD8AD}"/>
              </a:ext>
            </a:extLst>
          </p:cNvPr>
          <p:cNvSpPr txBox="1"/>
          <p:nvPr/>
        </p:nvSpPr>
        <p:spPr>
          <a:xfrm>
            <a:off x="5578253" y="2409825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[2, 3, 4]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BA758C-E490-2844-A38B-22427A5FB814}"/>
              </a:ext>
            </a:extLst>
          </p:cNvPr>
          <p:cNvSpPr txBox="1"/>
          <p:nvPr/>
        </p:nvSpPr>
        <p:spPr>
          <a:xfrm>
            <a:off x="4694595" y="2409825"/>
            <a:ext cx="580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 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690709-5255-CA4B-9D85-9A6CBEAA4E9F}"/>
              </a:ext>
            </a:extLst>
          </p:cNvPr>
          <p:cNvSpPr txBox="1"/>
          <p:nvPr/>
        </p:nvSpPr>
        <p:spPr>
          <a:xfrm>
            <a:off x="3124200" y="3439180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[0, 0, 1]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8B66B0-B5DE-D949-916C-F08A4A44080E}"/>
              </a:ext>
            </a:extLst>
          </p:cNvPr>
          <p:cNvSpPr txBox="1"/>
          <p:nvPr/>
        </p:nvSpPr>
        <p:spPr>
          <a:xfrm>
            <a:off x="5578253" y="3439180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[1, 0, 0]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0323A4-1724-894E-9570-B6AB33F2CE82}"/>
              </a:ext>
            </a:extLst>
          </p:cNvPr>
          <p:cNvSpPr txBox="1"/>
          <p:nvPr/>
        </p:nvSpPr>
        <p:spPr>
          <a:xfrm>
            <a:off x="4694595" y="3439180"/>
            <a:ext cx="580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 or</a:t>
            </a:r>
          </a:p>
        </p:txBody>
      </p:sp>
    </p:spTree>
    <p:extLst>
      <p:ext uri="{BB962C8B-B14F-4D97-AF65-F5344CB8AC3E}">
        <p14:creationId xmlns:p14="http://schemas.microsoft.com/office/powerpoint/2010/main" val="3597439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Discounting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13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97E35A-9795-CE4B-B110-A405DC585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00" y="1064418"/>
            <a:ext cx="11252200" cy="4729164"/>
          </a:xfrm>
        </p:spPr>
        <p:txBody>
          <a:bodyPr/>
          <a:lstStyle/>
          <a:p>
            <a:r>
              <a:rPr lang="en-US" sz="2800" dirty="0"/>
              <a:t>It’s reasonable to maximize the sum of rewards</a:t>
            </a:r>
          </a:p>
          <a:p>
            <a:r>
              <a:rPr lang="en-US" sz="2800" dirty="0"/>
              <a:t>It’s also reasonable to prefer rewards now to rewards later</a:t>
            </a:r>
          </a:p>
          <a:p>
            <a:r>
              <a:rPr lang="en-US" sz="2800" dirty="0"/>
              <a:t>One solution: values of rewards decay exponentially</a:t>
            </a:r>
          </a:p>
        </p:txBody>
      </p:sp>
      <p:pic>
        <p:nvPicPr>
          <p:cNvPr id="8" name="Picture 3" descr="C:\Users\Dan\Dropbox\Office\CS 188\Ketrina Art\MDPs\Discounting.png">
            <a:extLst>
              <a:ext uri="{FF2B5EF4-FFF2-40B4-BE49-F238E27FC236}">
                <a16:creationId xmlns:a16="http://schemas.microsoft.com/office/drawing/2014/main" id="{D222A40A-A444-0B49-8740-6AFDB857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 l="73764" t="76543" r="1569"/>
          <a:stretch>
            <a:fillRect/>
          </a:stretch>
        </p:blipFill>
        <p:spPr bwMode="auto">
          <a:xfrm>
            <a:off x="8066786" y="3045618"/>
            <a:ext cx="2283714" cy="1447800"/>
          </a:xfrm>
          <a:prstGeom prst="rect">
            <a:avLst/>
          </a:prstGeom>
          <a:noFill/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81E5DDD1-4528-2045-8C5B-0EAE4B71E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11300" y="2591161"/>
            <a:ext cx="2283714" cy="1975713"/>
          </a:xfrm>
          <a:prstGeom prst="rect">
            <a:avLst/>
          </a:prstGeom>
          <a:noFill/>
        </p:spPr>
      </p:pic>
      <p:pic>
        <p:nvPicPr>
          <p:cNvPr id="11" name="Picture 3" descr="C:\Users\Dan\Dropbox\Office\CS 188\Ketrina Art\MDPs\Discounting.png">
            <a:extLst>
              <a:ext uri="{FF2B5EF4-FFF2-40B4-BE49-F238E27FC236}">
                <a16:creationId xmlns:a16="http://schemas.microsoft.com/office/drawing/2014/main" id="{37FE1F9F-127F-144F-B0FB-9AECAF5F2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 l="73764" t="38272" r="1569" b="35802"/>
          <a:stretch>
            <a:fillRect/>
          </a:stretch>
        </p:blipFill>
        <p:spPr bwMode="auto">
          <a:xfrm>
            <a:off x="4866386" y="2817018"/>
            <a:ext cx="2283714" cy="1600200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C86F7F-E473-7648-9091-DFC0B9AEC441}"/>
              </a:ext>
            </a:extLst>
          </p:cNvPr>
          <p:cNvSpPr txBox="1"/>
          <p:nvPr/>
        </p:nvSpPr>
        <p:spPr>
          <a:xfrm>
            <a:off x="1511300" y="5179218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Worth Now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0397E2-53D6-A442-9C86-E283AE6A9E11}"/>
              </a:ext>
            </a:extLst>
          </p:cNvPr>
          <p:cNvSpPr txBox="1"/>
          <p:nvPr/>
        </p:nvSpPr>
        <p:spPr>
          <a:xfrm>
            <a:off x="4711700" y="5179218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Worth Next Step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1CE6C0-9FC9-7348-AD89-781E538B0EEF}"/>
              </a:ext>
            </a:extLst>
          </p:cNvPr>
          <p:cNvSpPr txBox="1"/>
          <p:nvPr/>
        </p:nvSpPr>
        <p:spPr>
          <a:xfrm>
            <a:off x="7835900" y="5179218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Worth In Two Steps</a:t>
            </a:r>
          </a:p>
        </p:txBody>
      </p:sp>
      <p:pic>
        <p:nvPicPr>
          <p:cNvPr id="15" name="Picture 14" descr="txp_fig">
            <a:extLst>
              <a:ext uri="{FF2B5EF4-FFF2-40B4-BE49-F238E27FC236}">
                <a16:creationId xmlns:a16="http://schemas.microsoft.com/office/drawing/2014/main" id="{0D1E0C20-B208-9C46-B4D6-C5AB4CEB6AD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2425700" y="4521694"/>
            <a:ext cx="211138" cy="351897"/>
          </a:xfrm>
          <a:prstGeom prst="rect">
            <a:avLst/>
          </a:prstGeom>
          <a:noFill/>
          <a:ln/>
          <a:effectLst/>
        </p:spPr>
      </p:pic>
      <p:pic>
        <p:nvPicPr>
          <p:cNvPr id="16" name="Picture 15" descr="txp_fig">
            <a:extLst>
              <a:ext uri="{FF2B5EF4-FFF2-40B4-BE49-F238E27FC236}">
                <a16:creationId xmlns:a16="http://schemas.microsoft.com/office/drawing/2014/main" id="{D3B6A7F2-E5D8-3741-9958-605709F770F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5854700" y="4622734"/>
            <a:ext cx="280688" cy="327002"/>
          </a:xfrm>
          <a:prstGeom prst="rect">
            <a:avLst/>
          </a:prstGeom>
          <a:noFill/>
          <a:ln/>
          <a:effectLst/>
        </p:spPr>
      </p:pic>
      <p:pic>
        <p:nvPicPr>
          <p:cNvPr id="17" name="Picture 16" descr="txp_fig">
            <a:extLst>
              <a:ext uri="{FF2B5EF4-FFF2-40B4-BE49-F238E27FC236}">
                <a16:creationId xmlns:a16="http://schemas.microsoft.com/office/drawing/2014/main" id="{2BA6A562-4021-814A-AB7D-98554E1958B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8978665" y="4417218"/>
            <a:ext cx="514651" cy="56092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382017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Discounting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14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F9AA594-346C-4943-B447-07E2BCA62B8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90550" y="1250949"/>
            <a:ext cx="4648200" cy="4525963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How to discount?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Each time we descend a level, we multiply in the discount once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Why discount?</a:t>
            </a:r>
            <a:endParaRPr lang="en-US" sz="2400" dirty="0">
              <a:ea typeface="ＭＳ Ｐゴシック" pitchFamily="34" charset="-128"/>
              <a:sym typeface="Symbol" pitchFamily="18" charset="2"/>
            </a:endParaRP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Sooner rewards probably do have higher utility than later rewards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Also helps our algorithms converge</a:t>
            </a:r>
          </a:p>
          <a:p>
            <a:pPr lvl="1"/>
            <a:endParaRPr lang="en-US" sz="2000" dirty="0">
              <a:ea typeface="ＭＳ Ｐゴシック" pitchFamily="34" charset="-128"/>
              <a:sym typeface="Symbol" pitchFamily="18" charset="2"/>
            </a:endParaRPr>
          </a:p>
          <a:p>
            <a:r>
              <a:rPr lang="en-US" sz="2400" b="1" dirty="0">
                <a:solidFill>
                  <a:srgbClr val="00B0F0"/>
                </a:solidFill>
                <a:ea typeface="ＭＳ Ｐゴシック" pitchFamily="34" charset="-128"/>
                <a:sym typeface="Symbol" pitchFamily="18" charset="2"/>
              </a:rPr>
              <a:t>Example</a:t>
            </a:r>
            <a:r>
              <a:rPr lang="en-US" sz="2400" dirty="0">
                <a:ea typeface="ＭＳ Ｐゴシック" pitchFamily="34" charset="-128"/>
                <a:sym typeface="Symbol" pitchFamily="18" charset="2"/>
              </a:rPr>
              <a:t>: discount of 0.5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U([1,2,3]) = 1*1 + 0.5*2 + 0.25*3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U([1,2,3]) &lt; U([3,2,1])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58F2C920-B4CD-B147-9B9C-7B05EB69D3C0}"/>
              </a:ext>
            </a:extLst>
          </p:cNvPr>
          <p:cNvGrpSpPr>
            <a:grpSpLocks/>
          </p:cNvGrpSpPr>
          <p:nvPr/>
        </p:nvGrpSpPr>
        <p:grpSpPr bwMode="auto">
          <a:xfrm>
            <a:off x="8361363" y="1098549"/>
            <a:ext cx="2135187" cy="4875213"/>
            <a:chOff x="4085" y="960"/>
            <a:chExt cx="1345" cy="3071"/>
          </a:xfrm>
        </p:grpSpPr>
        <p:grpSp>
          <p:nvGrpSpPr>
            <p:cNvPr id="10" name="Group 5">
              <a:extLst>
                <a:ext uri="{FF2B5EF4-FFF2-40B4-BE49-F238E27FC236}">
                  <a16:creationId xmlns:a16="http://schemas.microsoft.com/office/drawing/2014/main" id="{88369046-F9E4-494C-A35D-99D428C67B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5" y="960"/>
              <a:ext cx="1291" cy="1202"/>
              <a:chOff x="2400" y="1401"/>
              <a:chExt cx="1392" cy="1296"/>
            </a:xfrm>
          </p:grpSpPr>
          <p:sp>
            <p:nvSpPr>
              <p:cNvPr id="51" name="AutoShape 6">
                <a:extLst>
                  <a:ext uri="{FF2B5EF4-FFF2-40B4-BE49-F238E27FC236}">
                    <a16:creationId xmlns:a16="http://schemas.microsoft.com/office/drawing/2014/main" id="{7695AEEF-3D36-824B-B3E5-D6707F50D3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" name="Group 7">
                <a:extLst>
                  <a:ext uri="{FF2B5EF4-FFF2-40B4-BE49-F238E27FC236}">
                    <a16:creationId xmlns:a16="http://schemas.microsoft.com/office/drawing/2014/main" id="{CDD78201-646A-6847-BD3D-ADDBA830C82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65" name="Line 8">
                  <a:extLst>
                    <a:ext uri="{FF2B5EF4-FFF2-40B4-BE49-F238E27FC236}">
                      <a16:creationId xmlns:a16="http://schemas.microsoft.com/office/drawing/2014/main" id="{6B7C9B97-C74C-DC4D-8D5A-E8CDED363E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6" name="Line 9">
                  <a:extLst>
                    <a:ext uri="{FF2B5EF4-FFF2-40B4-BE49-F238E27FC236}">
                      <a16:creationId xmlns:a16="http://schemas.microsoft.com/office/drawing/2014/main" id="{73003339-D7E7-334F-9108-77031D1F41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7" name="Line 10">
                  <a:extLst>
                    <a:ext uri="{FF2B5EF4-FFF2-40B4-BE49-F238E27FC236}">
                      <a16:creationId xmlns:a16="http://schemas.microsoft.com/office/drawing/2014/main" id="{402F72A9-5182-3B44-83A9-BE279FA4C3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8" name="Line 11">
                  <a:extLst>
                    <a:ext uri="{FF2B5EF4-FFF2-40B4-BE49-F238E27FC236}">
                      <a16:creationId xmlns:a16="http://schemas.microsoft.com/office/drawing/2014/main" id="{F9182027-E5E6-5844-8561-81E32ED68D1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3" name="Oval 12">
                <a:extLst>
                  <a:ext uri="{FF2B5EF4-FFF2-40B4-BE49-F238E27FC236}">
                    <a16:creationId xmlns:a16="http://schemas.microsoft.com/office/drawing/2014/main" id="{E8C9AA13-EB44-224D-9D9C-CC07D9B6A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54" name="Group 13">
                <a:extLst>
                  <a:ext uri="{FF2B5EF4-FFF2-40B4-BE49-F238E27FC236}">
                    <a16:creationId xmlns:a16="http://schemas.microsoft.com/office/drawing/2014/main" id="{D3ED1DE8-9D05-2C4A-ADA3-F30EDA7684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61" name="Line 14">
                  <a:extLst>
                    <a:ext uri="{FF2B5EF4-FFF2-40B4-BE49-F238E27FC236}">
                      <a16:creationId xmlns:a16="http://schemas.microsoft.com/office/drawing/2014/main" id="{29BE18E6-EDF7-5748-8830-4D0F34B9E1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2" name="Line 15">
                  <a:extLst>
                    <a:ext uri="{FF2B5EF4-FFF2-40B4-BE49-F238E27FC236}">
                      <a16:creationId xmlns:a16="http://schemas.microsoft.com/office/drawing/2014/main" id="{1C014D45-91DB-BE4E-BFAA-DB0F7C25FA0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3" name="Line 16">
                  <a:extLst>
                    <a:ext uri="{FF2B5EF4-FFF2-40B4-BE49-F238E27FC236}">
                      <a16:creationId xmlns:a16="http://schemas.microsoft.com/office/drawing/2014/main" id="{95375987-B455-0749-93E1-9EEE9AEF2B8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4" name="Line 17">
                  <a:extLst>
                    <a:ext uri="{FF2B5EF4-FFF2-40B4-BE49-F238E27FC236}">
                      <a16:creationId xmlns:a16="http://schemas.microsoft.com/office/drawing/2014/main" id="{0672E4CE-775E-644E-A100-3073F46276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5" name="Text Box 18">
                <a:extLst>
                  <a:ext uri="{FF2B5EF4-FFF2-40B4-BE49-F238E27FC236}">
                    <a16:creationId xmlns:a16="http://schemas.microsoft.com/office/drawing/2014/main" id="{52EAD1A8-BC2E-8C4E-B3B3-C1C2C096AB8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56" name="Text Box 19">
                <a:extLst>
                  <a:ext uri="{FF2B5EF4-FFF2-40B4-BE49-F238E27FC236}">
                    <a16:creationId xmlns:a16="http://schemas.microsoft.com/office/drawing/2014/main" id="{B5BE9B23-3287-D04C-8509-D7122F5673E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57" name="Text Box 20">
                <a:extLst>
                  <a:ext uri="{FF2B5EF4-FFF2-40B4-BE49-F238E27FC236}">
                    <a16:creationId xmlns:a16="http://schemas.microsoft.com/office/drawing/2014/main" id="{EFDEDB5F-BDE6-CA49-B63D-AA7D67A9B0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58" name="Text Box 21">
                <a:extLst>
                  <a:ext uri="{FF2B5EF4-FFF2-40B4-BE49-F238E27FC236}">
                    <a16:creationId xmlns:a16="http://schemas.microsoft.com/office/drawing/2014/main" id="{1E072B68-0DA0-CB41-8420-9B8EF8FD90C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59" name="AutoShape 22">
                <a:extLst>
                  <a:ext uri="{FF2B5EF4-FFF2-40B4-BE49-F238E27FC236}">
                    <a16:creationId xmlns:a16="http://schemas.microsoft.com/office/drawing/2014/main" id="{16A43096-C1E6-A04A-B3CB-DAB94331AF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60" name="Text Box 23">
                <a:extLst>
                  <a:ext uri="{FF2B5EF4-FFF2-40B4-BE49-F238E27FC236}">
                    <a16:creationId xmlns:a16="http://schemas.microsoft.com/office/drawing/2014/main" id="{E1F7D2EF-F471-1A44-BD13-8444B55A0B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11" name="Group 24">
              <a:extLst>
                <a:ext uri="{FF2B5EF4-FFF2-40B4-BE49-F238E27FC236}">
                  <a16:creationId xmlns:a16="http://schemas.microsoft.com/office/drawing/2014/main" id="{1AB2EA73-CAE8-844F-BC23-9B7C7B048E61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4128" y="1895"/>
              <a:ext cx="1302" cy="1201"/>
              <a:chOff x="2400" y="1401"/>
              <a:chExt cx="1392" cy="1296"/>
            </a:xfrm>
          </p:grpSpPr>
          <p:sp>
            <p:nvSpPr>
              <p:cNvPr id="32" name="AutoShape 25">
                <a:extLst>
                  <a:ext uri="{FF2B5EF4-FFF2-40B4-BE49-F238E27FC236}">
                    <a16:creationId xmlns:a16="http://schemas.microsoft.com/office/drawing/2014/main" id="{4553978C-5F5A-654D-A950-A3ED1FAA64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" name="Group 26">
                <a:extLst>
                  <a:ext uri="{FF2B5EF4-FFF2-40B4-BE49-F238E27FC236}">
                    <a16:creationId xmlns:a16="http://schemas.microsoft.com/office/drawing/2014/main" id="{46E83F47-FFDE-3A47-9C94-42C50E9CE86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47" name="Line 27">
                  <a:extLst>
                    <a:ext uri="{FF2B5EF4-FFF2-40B4-BE49-F238E27FC236}">
                      <a16:creationId xmlns:a16="http://schemas.microsoft.com/office/drawing/2014/main" id="{4C6BAAD1-AB57-E74E-8C8B-8173E309AF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8" name="Line 28">
                  <a:extLst>
                    <a:ext uri="{FF2B5EF4-FFF2-40B4-BE49-F238E27FC236}">
                      <a16:creationId xmlns:a16="http://schemas.microsoft.com/office/drawing/2014/main" id="{07CF4B42-4A09-8D4E-8599-171F03ECA6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9" name="Line 29">
                  <a:extLst>
                    <a:ext uri="{FF2B5EF4-FFF2-40B4-BE49-F238E27FC236}">
                      <a16:creationId xmlns:a16="http://schemas.microsoft.com/office/drawing/2014/main" id="{56C163A7-C787-BB46-99FE-4D06F2947FA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0" name="Line 30">
                  <a:extLst>
                    <a:ext uri="{FF2B5EF4-FFF2-40B4-BE49-F238E27FC236}">
                      <a16:creationId xmlns:a16="http://schemas.microsoft.com/office/drawing/2014/main" id="{C34FFE20-01EC-064B-8DC1-CC95DBD9286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4" name="Oval 31">
                <a:extLst>
                  <a:ext uri="{FF2B5EF4-FFF2-40B4-BE49-F238E27FC236}">
                    <a16:creationId xmlns:a16="http://schemas.microsoft.com/office/drawing/2014/main" id="{2A12E0DD-E8AA-C74A-8554-599ABAD70E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5" name="Group 32">
                <a:extLst>
                  <a:ext uri="{FF2B5EF4-FFF2-40B4-BE49-F238E27FC236}">
                    <a16:creationId xmlns:a16="http://schemas.microsoft.com/office/drawing/2014/main" id="{670CBC1B-8A03-A345-AD5B-9377C417AFB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43" name="Line 33">
                  <a:extLst>
                    <a:ext uri="{FF2B5EF4-FFF2-40B4-BE49-F238E27FC236}">
                      <a16:creationId xmlns:a16="http://schemas.microsoft.com/office/drawing/2014/main" id="{C2E59F84-E166-3146-A0DC-0E47A7BED9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" name="Line 34">
                  <a:extLst>
                    <a:ext uri="{FF2B5EF4-FFF2-40B4-BE49-F238E27FC236}">
                      <a16:creationId xmlns:a16="http://schemas.microsoft.com/office/drawing/2014/main" id="{8AE09ACB-2281-8445-A168-A3CEEC4AF13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" name="Line 35">
                  <a:extLst>
                    <a:ext uri="{FF2B5EF4-FFF2-40B4-BE49-F238E27FC236}">
                      <a16:creationId xmlns:a16="http://schemas.microsoft.com/office/drawing/2014/main" id="{0C34D676-BC66-1F40-AE8E-1E2A82DE99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" name="Line 36">
                  <a:extLst>
                    <a:ext uri="{FF2B5EF4-FFF2-40B4-BE49-F238E27FC236}">
                      <a16:creationId xmlns:a16="http://schemas.microsoft.com/office/drawing/2014/main" id="{305ADABE-376C-3F4A-81EF-5EA91E82BA6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7" name="Text Box 37">
                <a:extLst>
                  <a:ext uri="{FF2B5EF4-FFF2-40B4-BE49-F238E27FC236}">
                    <a16:creationId xmlns:a16="http://schemas.microsoft.com/office/drawing/2014/main" id="{9CC6A4E9-36D4-614B-895F-DB3D6B913F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8" name="Text Box 38">
                <a:extLst>
                  <a:ext uri="{FF2B5EF4-FFF2-40B4-BE49-F238E27FC236}">
                    <a16:creationId xmlns:a16="http://schemas.microsoft.com/office/drawing/2014/main" id="{AE94BC50-BA1D-964E-9B77-DD109EA9975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" name="Text Box 39">
                <a:extLst>
                  <a:ext uri="{FF2B5EF4-FFF2-40B4-BE49-F238E27FC236}">
                    <a16:creationId xmlns:a16="http://schemas.microsoft.com/office/drawing/2014/main" id="{376939CC-3132-DF44-A71C-0D6F66B9C1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40" name="Text Box 40">
                <a:extLst>
                  <a:ext uri="{FF2B5EF4-FFF2-40B4-BE49-F238E27FC236}">
                    <a16:creationId xmlns:a16="http://schemas.microsoft.com/office/drawing/2014/main" id="{6B10381B-14DB-A846-93D9-0370F0B379A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41" name="AutoShape 41">
                <a:extLst>
                  <a:ext uri="{FF2B5EF4-FFF2-40B4-BE49-F238E27FC236}">
                    <a16:creationId xmlns:a16="http://schemas.microsoft.com/office/drawing/2014/main" id="{5BE479D8-CB9A-0E42-8C1C-8EE7C97147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42" name="Text Box 42">
                <a:extLst>
                  <a:ext uri="{FF2B5EF4-FFF2-40B4-BE49-F238E27FC236}">
                    <a16:creationId xmlns:a16="http://schemas.microsoft.com/office/drawing/2014/main" id="{84F646C5-50BF-9E42-8890-12B2F59A72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12" name="Group 43">
              <a:extLst>
                <a:ext uri="{FF2B5EF4-FFF2-40B4-BE49-F238E27FC236}">
                  <a16:creationId xmlns:a16="http://schemas.microsoft.com/office/drawing/2014/main" id="{2A0EECEC-F41A-F24F-8D94-9493D8AC8E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5" y="2829"/>
              <a:ext cx="1291" cy="1202"/>
              <a:chOff x="2400" y="1401"/>
              <a:chExt cx="1392" cy="1296"/>
            </a:xfrm>
          </p:grpSpPr>
          <p:sp>
            <p:nvSpPr>
              <p:cNvPr id="13" name="AutoShape 44">
                <a:extLst>
                  <a:ext uri="{FF2B5EF4-FFF2-40B4-BE49-F238E27FC236}">
                    <a16:creationId xmlns:a16="http://schemas.microsoft.com/office/drawing/2014/main" id="{63F1905D-6A55-4941-8E90-0AB07A0204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" name="Group 45">
                <a:extLst>
                  <a:ext uri="{FF2B5EF4-FFF2-40B4-BE49-F238E27FC236}">
                    <a16:creationId xmlns:a16="http://schemas.microsoft.com/office/drawing/2014/main" id="{9F81EE67-2C5A-0A42-ABA0-F4A8B36E27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28" name="Line 46">
                  <a:extLst>
                    <a:ext uri="{FF2B5EF4-FFF2-40B4-BE49-F238E27FC236}">
                      <a16:creationId xmlns:a16="http://schemas.microsoft.com/office/drawing/2014/main" id="{00FC38D2-9147-D045-91E7-95BBD81D34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Line 47">
                  <a:extLst>
                    <a:ext uri="{FF2B5EF4-FFF2-40B4-BE49-F238E27FC236}">
                      <a16:creationId xmlns:a16="http://schemas.microsoft.com/office/drawing/2014/main" id="{351EE80E-EE6F-434E-A3CA-01EDD13476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Line 48">
                  <a:extLst>
                    <a:ext uri="{FF2B5EF4-FFF2-40B4-BE49-F238E27FC236}">
                      <a16:creationId xmlns:a16="http://schemas.microsoft.com/office/drawing/2014/main" id="{E1CF9184-DF4C-744F-893F-87CB9321A54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49">
                  <a:extLst>
                    <a:ext uri="{FF2B5EF4-FFF2-40B4-BE49-F238E27FC236}">
                      <a16:creationId xmlns:a16="http://schemas.microsoft.com/office/drawing/2014/main" id="{3B33DDF8-33A1-854B-A9AB-74860F8CA5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" name="Oval 50">
                <a:extLst>
                  <a:ext uri="{FF2B5EF4-FFF2-40B4-BE49-F238E27FC236}">
                    <a16:creationId xmlns:a16="http://schemas.microsoft.com/office/drawing/2014/main" id="{E97F9486-1A8F-CC48-AC3D-D0E311DFDB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6" name="Group 51">
                <a:extLst>
                  <a:ext uri="{FF2B5EF4-FFF2-40B4-BE49-F238E27FC236}">
                    <a16:creationId xmlns:a16="http://schemas.microsoft.com/office/drawing/2014/main" id="{A1FF9669-B262-0942-A9E3-88E5C9C1F07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23" name="Line 52">
                  <a:extLst>
                    <a:ext uri="{FF2B5EF4-FFF2-40B4-BE49-F238E27FC236}">
                      <a16:creationId xmlns:a16="http://schemas.microsoft.com/office/drawing/2014/main" id="{592B7B8A-CE42-4349-AB64-4986FA9CE4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" name="Line 53">
                  <a:extLst>
                    <a:ext uri="{FF2B5EF4-FFF2-40B4-BE49-F238E27FC236}">
                      <a16:creationId xmlns:a16="http://schemas.microsoft.com/office/drawing/2014/main" id="{99679C6F-2896-4E41-8B86-7500FA158A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Line 54">
                  <a:extLst>
                    <a:ext uri="{FF2B5EF4-FFF2-40B4-BE49-F238E27FC236}">
                      <a16:creationId xmlns:a16="http://schemas.microsoft.com/office/drawing/2014/main" id="{FFCDB797-6064-6E40-BFCE-E29CABE8F0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" name="Line 55">
                  <a:extLst>
                    <a:ext uri="{FF2B5EF4-FFF2-40B4-BE49-F238E27FC236}">
                      <a16:creationId xmlns:a16="http://schemas.microsoft.com/office/drawing/2014/main" id="{3CE5D603-ED5A-A44B-882F-B303303CE3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7" name="Text Box 56">
                <a:extLst>
                  <a:ext uri="{FF2B5EF4-FFF2-40B4-BE49-F238E27FC236}">
                    <a16:creationId xmlns:a16="http://schemas.microsoft.com/office/drawing/2014/main" id="{B28BA6AB-2E18-4C46-9690-C8197C0639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18" name="Text Box 57">
                <a:extLst>
                  <a:ext uri="{FF2B5EF4-FFF2-40B4-BE49-F238E27FC236}">
                    <a16:creationId xmlns:a16="http://schemas.microsoft.com/office/drawing/2014/main" id="{AD91942F-FE93-BB4C-85CF-FB6155BC33F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19" name="Text Box 58">
                <a:extLst>
                  <a:ext uri="{FF2B5EF4-FFF2-40B4-BE49-F238E27FC236}">
                    <a16:creationId xmlns:a16="http://schemas.microsoft.com/office/drawing/2014/main" id="{32F3118C-5769-1D43-A9AC-72EF5741EC8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20" name="Text Box 59">
                <a:extLst>
                  <a:ext uri="{FF2B5EF4-FFF2-40B4-BE49-F238E27FC236}">
                    <a16:creationId xmlns:a16="http://schemas.microsoft.com/office/drawing/2014/main" id="{B5A4BF63-3989-0943-B740-DE6D376919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21" name="AutoShape 60">
                <a:extLst>
                  <a:ext uri="{FF2B5EF4-FFF2-40B4-BE49-F238E27FC236}">
                    <a16:creationId xmlns:a16="http://schemas.microsoft.com/office/drawing/2014/main" id="{2B636F17-4A70-0B4D-B4F6-C7B2B5A817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22" name="Text Box 61">
                <a:extLst>
                  <a:ext uri="{FF2B5EF4-FFF2-40B4-BE49-F238E27FC236}">
                    <a16:creationId xmlns:a16="http://schemas.microsoft.com/office/drawing/2014/main" id="{F5087CA4-1F50-054C-8CE8-EE92C4E0C7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</p:grpSp>
      <p:sp>
        <p:nvSpPr>
          <p:cNvPr id="69" name="AutoShape 62">
            <a:extLst>
              <a:ext uri="{FF2B5EF4-FFF2-40B4-BE49-F238E27FC236}">
                <a16:creationId xmlns:a16="http://schemas.microsoft.com/office/drawing/2014/main" id="{DC7F785C-4D0C-6442-9C69-148488A97AEE}"/>
              </a:ext>
            </a:extLst>
          </p:cNvPr>
          <p:cNvSpPr>
            <a:spLocks/>
          </p:cNvSpPr>
          <p:nvPr/>
        </p:nvSpPr>
        <p:spPr bwMode="auto">
          <a:xfrm>
            <a:off x="7829550" y="3232149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AutoShape 63">
            <a:extLst>
              <a:ext uri="{FF2B5EF4-FFF2-40B4-BE49-F238E27FC236}">
                <a16:creationId xmlns:a16="http://schemas.microsoft.com/office/drawing/2014/main" id="{651D63DB-EC10-F245-B8EB-2D59F8639BDF}"/>
              </a:ext>
            </a:extLst>
          </p:cNvPr>
          <p:cNvSpPr>
            <a:spLocks/>
          </p:cNvSpPr>
          <p:nvPr/>
        </p:nvSpPr>
        <p:spPr bwMode="auto">
          <a:xfrm>
            <a:off x="7829550" y="1708149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" name="AutoShape 64">
            <a:extLst>
              <a:ext uri="{FF2B5EF4-FFF2-40B4-BE49-F238E27FC236}">
                <a16:creationId xmlns:a16="http://schemas.microsoft.com/office/drawing/2014/main" id="{3E0AB6E7-4843-8644-9627-FFCB499CE7F7}"/>
              </a:ext>
            </a:extLst>
          </p:cNvPr>
          <p:cNvSpPr>
            <a:spLocks/>
          </p:cNvSpPr>
          <p:nvPr/>
        </p:nvSpPr>
        <p:spPr bwMode="auto">
          <a:xfrm>
            <a:off x="7829550" y="4756149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72" name="Picture 71" descr="txp_fig">
            <a:extLst>
              <a:ext uri="{FF2B5EF4-FFF2-40B4-BE49-F238E27FC236}">
                <a16:creationId xmlns:a16="http://schemas.microsoft.com/office/drawing/2014/main" id="{9DFB4B8F-BB4D-EC43-A532-13BBD973B83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7219950" y="2039639"/>
            <a:ext cx="211138" cy="351897"/>
          </a:xfrm>
          <a:prstGeom prst="rect">
            <a:avLst/>
          </a:prstGeom>
          <a:noFill/>
          <a:ln/>
          <a:effectLst/>
        </p:spPr>
      </p:pic>
      <p:pic>
        <p:nvPicPr>
          <p:cNvPr id="73" name="Picture 72" descr="txp_fig">
            <a:extLst>
              <a:ext uri="{FF2B5EF4-FFF2-40B4-BE49-F238E27FC236}">
                <a16:creationId xmlns:a16="http://schemas.microsoft.com/office/drawing/2014/main" id="{82212DCC-B228-2A43-A7FF-118CA53EA12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194849" y="3583715"/>
            <a:ext cx="280688" cy="327002"/>
          </a:xfrm>
          <a:prstGeom prst="rect">
            <a:avLst/>
          </a:prstGeom>
          <a:noFill/>
          <a:ln/>
          <a:effectLst/>
        </p:spPr>
      </p:pic>
      <p:pic>
        <p:nvPicPr>
          <p:cNvPr id="74" name="Picture 73" descr="txp_fig">
            <a:extLst>
              <a:ext uri="{FF2B5EF4-FFF2-40B4-BE49-F238E27FC236}">
                <a16:creationId xmlns:a16="http://schemas.microsoft.com/office/drawing/2014/main" id="{DADC0AF0-198A-D947-9B68-6B42508B201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7113522" y="4952009"/>
            <a:ext cx="514651" cy="560927"/>
          </a:xfrm>
          <a:prstGeom prst="rect">
            <a:avLst/>
          </a:prstGeom>
          <a:noFill/>
          <a:ln/>
          <a:effectLst/>
        </p:spPr>
      </p:pic>
      <p:pic>
        <p:nvPicPr>
          <p:cNvPr id="75" name="Picture 3" descr="C:\Users\Dan\Dropbox\Office\CS 188\Ketrina Art\MDPs\Discounting.png">
            <a:extLst>
              <a:ext uri="{FF2B5EF4-FFF2-40B4-BE49-F238E27FC236}">
                <a16:creationId xmlns:a16="http://schemas.microsoft.com/office/drawing/2014/main" id="{5BF4C2BA-0799-0948-8435-962F0D277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 l="73764" t="76543" r="1569"/>
          <a:stretch>
            <a:fillRect/>
          </a:stretch>
        </p:blipFill>
        <p:spPr bwMode="auto">
          <a:xfrm>
            <a:off x="5543550" y="4908549"/>
            <a:ext cx="1562540" cy="990600"/>
          </a:xfrm>
          <a:prstGeom prst="rect">
            <a:avLst/>
          </a:prstGeom>
          <a:noFill/>
        </p:spPr>
      </p:pic>
      <p:pic>
        <p:nvPicPr>
          <p:cNvPr id="76" name="Picture 3">
            <a:extLst>
              <a:ext uri="{FF2B5EF4-FFF2-40B4-BE49-F238E27FC236}">
                <a16:creationId xmlns:a16="http://schemas.microsoft.com/office/drawing/2014/main" id="{0F7C1C97-6AA2-3F41-8C62-00848C8AF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19750" y="1403349"/>
            <a:ext cx="1761584" cy="1524000"/>
          </a:xfrm>
          <a:prstGeom prst="rect">
            <a:avLst/>
          </a:prstGeom>
          <a:noFill/>
        </p:spPr>
      </p:pic>
      <p:pic>
        <p:nvPicPr>
          <p:cNvPr id="77" name="Picture 3" descr="C:\Users\Dan\Dropbox\Office\CS 188\Ketrina Art\MDPs\Discounting.png">
            <a:extLst>
              <a:ext uri="{FF2B5EF4-FFF2-40B4-BE49-F238E27FC236}">
                <a16:creationId xmlns:a16="http://schemas.microsoft.com/office/drawing/2014/main" id="{52C365B9-A888-0848-B24A-707777B80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 l="73764" t="38272" r="1569" b="35802"/>
          <a:stretch>
            <a:fillRect/>
          </a:stretch>
        </p:blipFill>
        <p:spPr bwMode="auto">
          <a:xfrm>
            <a:off x="5619750" y="3155949"/>
            <a:ext cx="1566128" cy="10973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9417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Stationary Preferences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15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A3828C8-696E-4E47-9B05-E53D6D8C86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76440" y="1071562"/>
            <a:ext cx="9296400" cy="452596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Theorem: if we assume </a:t>
            </a:r>
            <a:r>
              <a:rPr lang="en-US" sz="2800" dirty="0">
                <a:solidFill>
                  <a:srgbClr val="C00000"/>
                </a:solidFill>
                <a:ea typeface="ＭＳ Ｐゴシック" pitchFamily="34" charset="-128"/>
              </a:rPr>
              <a:t>stationary preferences</a:t>
            </a:r>
            <a:r>
              <a:rPr lang="en-US" sz="2800" dirty="0">
                <a:ea typeface="ＭＳ Ｐゴシック" pitchFamily="34" charset="-128"/>
              </a:rPr>
              <a:t>:</a:t>
            </a: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4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endParaRPr lang="en-US" sz="2800" dirty="0">
              <a:ea typeface="ＭＳ Ｐゴシック" pitchFamily="34" charset="-128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Then: there are only two ways to define utilities</a:t>
            </a:r>
          </a:p>
          <a:p>
            <a:pPr lvl="1">
              <a:lnSpc>
                <a:spcPct val="90000"/>
              </a:lnSpc>
            </a:pPr>
            <a:endParaRPr lang="en-US" sz="1100" dirty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Additive utility:</a:t>
            </a:r>
          </a:p>
          <a:p>
            <a:pPr lvl="1">
              <a:lnSpc>
                <a:spcPct val="90000"/>
              </a:lnSpc>
            </a:pPr>
            <a:endParaRPr lang="en-US" sz="1200" dirty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Discounted utility:</a:t>
            </a:r>
          </a:p>
        </p:txBody>
      </p:sp>
      <p:pic>
        <p:nvPicPr>
          <p:cNvPr id="8" name="Picture 4" descr="txp_fig">
            <a:extLst>
              <a:ext uri="{FF2B5EF4-FFF2-40B4-BE49-F238E27FC236}">
                <a16:creationId xmlns:a16="http://schemas.microsoft.com/office/drawing/2014/main" id="{18025788-E6B8-AE46-AC82-D72369138C5D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 l="45437" t="34977" r="45475" b="36323"/>
          <a:stretch>
            <a:fillRect/>
          </a:stretch>
        </p:blipFill>
        <p:spPr bwMode="auto">
          <a:xfrm rot="5400000">
            <a:off x="4286440" y="2455862"/>
            <a:ext cx="508000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txp_fig">
            <a:extLst>
              <a:ext uri="{FF2B5EF4-FFF2-40B4-BE49-F238E27FC236}">
                <a16:creationId xmlns:a16="http://schemas.microsoft.com/office/drawing/2014/main" id="{0EE2406B-5B32-744F-BA62-AB36D2E2CE9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748488" y="4867138"/>
            <a:ext cx="5795912" cy="319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txp_fig">
            <a:extLst>
              <a:ext uri="{FF2B5EF4-FFF2-40B4-BE49-F238E27FC236}">
                <a16:creationId xmlns:a16="http://schemas.microsoft.com/office/drawing/2014/main" id="{F0AE3C21-5D49-5A46-AB45-7311054E85B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753040" y="5414962"/>
            <a:ext cx="5955524" cy="364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C04AF08E-8330-5C41-8A8D-1E0CA341B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8872" y="1020762"/>
            <a:ext cx="3927056" cy="3276600"/>
          </a:xfrm>
          <a:prstGeom prst="rect">
            <a:avLst/>
          </a:prstGeom>
          <a:noFill/>
        </p:spPr>
      </p:pic>
      <p:pic>
        <p:nvPicPr>
          <p:cNvPr id="13" name="Picture 12" descr="TP_tmp.png">
            <a:extLst>
              <a:ext uri="{FF2B5EF4-FFF2-40B4-BE49-F238E27FC236}">
                <a16:creationId xmlns:a16="http://schemas.microsoft.com/office/drawing/2014/main" id="{46BD38B7-2867-D94C-8227-46168175D0A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2610040" y="1884770"/>
            <a:ext cx="3733800" cy="405992"/>
          </a:xfrm>
          <a:prstGeom prst="rect">
            <a:avLst/>
          </a:prstGeom>
        </p:spPr>
      </p:pic>
      <p:pic>
        <p:nvPicPr>
          <p:cNvPr id="14" name="Picture 13" descr="TP_tmp.png">
            <a:extLst>
              <a:ext uri="{FF2B5EF4-FFF2-40B4-BE49-F238E27FC236}">
                <a16:creationId xmlns:a16="http://schemas.microsoft.com/office/drawing/2014/main" id="{C943F9C1-6D65-BF40-8392-A7D0763FDA8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2305240" y="3027850"/>
            <a:ext cx="4398499" cy="405912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3190849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Quiz: Discounting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16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B46EFDA-C0EC-FC4C-86F4-7DD8C5A8F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690" y="1141413"/>
            <a:ext cx="11480800" cy="4729164"/>
          </a:xfrm>
        </p:spPr>
        <p:txBody>
          <a:bodyPr/>
          <a:lstStyle/>
          <a:p>
            <a:r>
              <a:rPr lang="en-US" sz="2800" dirty="0"/>
              <a:t>Given: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Actions: East, West, and Exit (only available in exit states a, e)</a:t>
            </a:r>
          </a:p>
          <a:p>
            <a:pPr lvl="1"/>
            <a:r>
              <a:rPr lang="en-US" sz="2400" dirty="0"/>
              <a:t>Transitions: deterministic</a:t>
            </a:r>
          </a:p>
          <a:p>
            <a:endParaRPr lang="en-US" sz="2800" dirty="0"/>
          </a:p>
          <a:p>
            <a:r>
              <a:rPr lang="en-US" sz="2800" dirty="0"/>
              <a:t>Quiz 1: For </a:t>
            </a:r>
            <a:r>
              <a:rPr lang="en-US" sz="2800" dirty="0">
                <a:sym typeface="Symbol" charset="0"/>
              </a:rPr>
              <a:t></a:t>
            </a:r>
            <a:r>
              <a:rPr lang="en-US" sz="2800" dirty="0"/>
              <a:t> = 1, what is the optimal policy?</a:t>
            </a:r>
          </a:p>
          <a:p>
            <a:pPr lvl="2"/>
            <a:endParaRPr lang="en-US" sz="2000" dirty="0"/>
          </a:p>
          <a:p>
            <a:r>
              <a:rPr lang="en-US" sz="2800" dirty="0"/>
              <a:t>Quiz 2: For </a:t>
            </a:r>
            <a:r>
              <a:rPr lang="en-US" sz="2800" dirty="0">
                <a:sym typeface="Symbol" charset="0"/>
              </a:rPr>
              <a:t></a:t>
            </a:r>
            <a:r>
              <a:rPr lang="en-US" sz="2800" dirty="0"/>
              <a:t> = 0.1, what is the optimal policy?</a:t>
            </a:r>
          </a:p>
          <a:p>
            <a:pPr lvl="2"/>
            <a:endParaRPr lang="en-US" sz="2000" dirty="0"/>
          </a:p>
          <a:p>
            <a:r>
              <a:rPr lang="en-US" sz="2800" dirty="0"/>
              <a:t>Quiz 3: For which </a:t>
            </a:r>
            <a:r>
              <a:rPr lang="en-US" sz="2800" dirty="0">
                <a:sym typeface="Symbol" charset="0"/>
              </a:rPr>
              <a:t></a:t>
            </a:r>
            <a:r>
              <a:rPr lang="en-US" sz="2800" dirty="0">
                <a:latin typeface="cmmi10"/>
                <a:ea typeface="cmmi10"/>
                <a:cs typeface="cmmi10"/>
              </a:rPr>
              <a:t> </a:t>
            </a:r>
            <a:r>
              <a:rPr lang="en-US" sz="2800" dirty="0"/>
              <a:t>are West and East equally good when in state d?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D8DD82-0162-144B-8466-943100A60AAF}"/>
              </a:ext>
            </a:extLst>
          </p:cNvPr>
          <p:cNvSpPr/>
          <p:nvPr/>
        </p:nvSpPr>
        <p:spPr>
          <a:xfrm>
            <a:off x="9406890" y="1420812"/>
            <a:ext cx="5334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C6B451-E347-074B-B184-B4A05EE6E527}"/>
              </a:ext>
            </a:extLst>
          </p:cNvPr>
          <p:cNvGrpSpPr/>
          <p:nvPr/>
        </p:nvGrpSpPr>
        <p:grpSpPr>
          <a:xfrm>
            <a:off x="8263890" y="3402012"/>
            <a:ext cx="3289300" cy="685800"/>
            <a:chOff x="7870815" y="3645405"/>
            <a:chExt cx="3289300" cy="685800"/>
          </a:xfrm>
        </p:grpSpPr>
        <p:pic>
          <p:nvPicPr>
            <p:cNvPr id="11" name="Picture 10" descr="discounting.png">
              <a:extLst>
                <a:ext uri="{FF2B5EF4-FFF2-40B4-BE49-F238E27FC236}">
                  <a16:creationId xmlns:a16="http://schemas.microsoft.com/office/drawing/2014/main" id="{192EE98E-3A5C-D343-8495-65900EC5B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0815" y="3645405"/>
              <a:ext cx="3289300" cy="6858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E63C35F-9B47-954A-86D3-19B8CB41BE15}"/>
                </a:ext>
              </a:extLst>
            </p:cNvPr>
            <p:cNvSpPr/>
            <p:nvPr/>
          </p:nvSpPr>
          <p:spPr>
            <a:xfrm>
              <a:off x="9886156" y="3760395"/>
              <a:ext cx="533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4F30B6C-DCE9-CD43-8FD5-497AE3A80BD0}"/>
              </a:ext>
            </a:extLst>
          </p:cNvPr>
          <p:cNvGrpSpPr/>
          <p:nvPr/>
        </p:nvGrpSpPr>
        <p:grpSpPr>
          <a:xfrm>
            <a:off x="8263890" y="4316412"/>
            <a:ext cx="3289300" cy="685800"/>
            <a:chOff x="7870815" y="3645405"/>
            <a:chExt cx="3289300" cy="685800"/>
          </a:xfrm>
        </p:grpSpPr>
        <p:pic>
          <p:nvPicPr>
            <p:cNvPr id="14" name="Picture 13" descr="discounting.png">
              <a:extLst>
                <a:ext uri="{FF2B5EF4-FFF2-40B4-BE49-F238E27FC236}">
                  <a16:creationId xmlns:a16="http://schemas.microsoft.com/office/drawing/2014/main" id="{E4CAAC05-1C33-8941-B789-4CD812F53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0815" y="3645405"/>
              <a:ext cx="3289300" cy="68580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CE2AE95-838A-7241-93F2-FB5DC7011E6A}"/>
                </a:ext>
              </a:extLst>
            </p:cNvPr>
            <p:cNvSpPr/>
            <p:nvPr/>
          </p:nvSpPr>
          <p:spPr>
            <a:xfrm>
              <a:off x="9886156" y="3760395"/>
              <a:ext cx="533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14831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Infinite Utilities 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17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E1E5E18-74C5-A145-9A6E-4DAA7109DD5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0896600" cy="5105400"/>
          </a:xfr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>
              <a:buFont typeface="Wingdings" charset="0"/>
              <a:buChar char="§"/>
              <a:defRPr/>
            </a:pPr>
            <a:r>
              <a:rPr lang="en-US" sz="2800" b="1" dirty="0">
                <a:solidFill>
                  <a:srgbClr val="00B0F0"/>
                </a:solidFill>
              </a:rPr>
              <a:t>Problem</a:t>
            </a:r>
            <a:r>
              <a:rPr lang="en-US" sz="2800" dirty="0"/>
              <a:t>: What if the game lasts forever?  Do we get infinite rewards?</a:t>
            </a:r>
          </a:p>
          <a:p>
            <a:pPr lvl="3">
              <a:buFont typeface="Wingdings" charset="0"/>
              <a:buChar char="§"/>
              <a:defRPr/>
            </a:pPr>
            <a:endParaRPr lang="en-US" sz="1000" dirty="0"/>
          </a:p>
          <a:p>
            <a:pPr>
              <a:buFont typeface="Wingdings" charset="0"/>
              <a:buChar char="§"/>
              <a:defRPr/>
            </a:pPr>
            <a:r>
              <a:rPr lang="en-US" sz="2800" b="1" dirty="0">
                <a:solidFill>
                  <a:srgbClr val="00B0F0"/>
                </a:solidFill>
              </a:rPr>
              <a:t>Solutions</a:t>
            </a:r>
            <a:r>
              <a:rPr lang="en-US" sz="2800" dirty="0"/>
              <a:t>:</a:t>
            </a:r>
          </a:p>
          <a:p>
            <a:pPr lvl="1">
              <a:buFont typeface="Wingdings" charset="0"/>
              <a:buChar char="§"/>
              <a:defRPr/>
            </a:pPr>
            <a:r>
              <a:rPr lang="en-US" sz="2400" dirty="0"/>
              <a:t>Finite horizon: (similar to depth-limited search)</a:t>
            </a:r>
          </a:p>
          <a:p>
            <a:pPr lvl="2">
              <a:buFont typeface="Wingdings" charset="0"/>
              <a:buChar char="§"/>
              <a:defRPr/>
            </a:pPr>
            <a:r>
              <a:rPr lang="en-US" sz="2000" dirty="0"/>
              <a:t>Terminate episodes after a fixed T steps (e.g. life)</a:t>
            </a:r>
          </a:p>
          <a:p>
            <a:pPr lvl="2">
              <a:buFont typeface="Wingdings" charset="0"/>
              <a:buChar char="§"/>
              <a:defRPr/>
            </a:pPr>
            <a:r>
              <a:rPr lang="en-US" sz="2000" dirty="0"/>
              <a:t>Gives </a:t>
            </a:r>
            <a:r>
              <a:rPr lang="en-US" sz="2000" dirty="0" err="1"/>
              <a:t>nonstationary</a:t>
            </a:r>
            <a:r>
              <a:rPr lang="en-US" sz="2000" dirty="0"/>
              <a:t> policies (</a:t>
            </a:r>
            <a:r>
              <a:rPr lang="en-US" sz="2000" dirty="0">
                <a:sym typeface="Symbol" charset="0"/>
              </a:rPr>
              <a:t> depends on time left)</a:t>
            </a:r>
          </a:p>
          <a:p>
            <a:pPr lvl="7">
              <a:defRPr/>
            </a:pPr>
            <a:endParaRPr lang="en-US" sz="800" dirty="0">
              <a:sym typeface="Symbol" charset="0"/>
            </a:endParaRPr>
          </a:p>
          <a:p>
            <a:pPr lvl="1">
              <a:buFont typeface="Wingdings" charset="0"/>
              <a:buChar char="§"/>
              <a:defRPr/>
            </a:pPr>
            <a:r>
              <a:rPr lang="en-US" sz="2400" dirty="0">
                <a:sym typeface="Symbol" charset="0"/>
              </a:rPr>
              <a:t>Discounting: use 0 &lt;  &lt; 1</a:t>
            </a:r>
          </a:p>
          <a:p>
            <a:pPr lvl="1">
              <a:buFont typeface="Wingdings" charset="0"/>
              <a:buChar char="§"/>
              <a:defRPr/>
            </a:pPr>
            <a:endParaRPr lang="en-US" sz="2400" dirty="0">
              <a:sym typeface="Symbol" charset="0"/>
            </a:endParaRPr>
          </a:p>
          <a:p>
            <a:pPr lvl="1">
              <a:buFont typeface="Wingdings" charset="0"/>
              <a:buChar char="§"/>
              <a:defRPr/>
            </a:pPr>
            <a:endParaRPr lang="en-US" sz="2400" dirty="0">
              <a:sym typeface="Symbol" charset="0"/>
            </a:endParaRPr>
          </a:p>
          <a:p>
            <a:pPr lvl="2">
              <a:buFont typeface="Wingdings" charset="0"/>
              <a:buChar char="§"/>
              <a:defRPr/>
            </a:pPr>
            <a:r>
              <a:rPr lang="en-US" sz="2000" dirty="0">
                <a:sym typeface="Symbol" charset="0"/>
              </a:rPr>
              <a:t>Smaller  means smaller </a:t>
            </a:r>
            <a:r>
              <a:rPr lang="ja-JP" altLang="en-US" sz="2000" dirty="0">
                <a:sym typeface="Symbol" charset="0"/>
              </a:rPr>
              <a:t>“</a:t>
            </a:r>
            <a:r>
              <a:rPr lang="en-US" altLang="ja-JP" sz="2000" dirty="0">
                <a:sym typeface="Symbol" charset="0"/>
              </a:rPr>
              <a:t>horizon</a:t>
            </a:r>
            <a:r>
              <a:rPr lang="ja-JP" altLang="en-US" sz="2000" dirty="0">
                <a:sym typeface="Symbol" charset="0"/>
              </a:rPr>
              <a:t>”</a:t>
            </a:r>
            <a:r>
              <a:rPr lang="en-US" altLang="ja-JP" sz="2000" dirty="0">
                <a:sym typeface="Symbol" charset="0"/>
              </a:rPr>
              <a:t> – shorter term focus</a:t>
            </a:r>
          </a:p>
          <a:p>
            <a:pPr lvl="8">
              <a:buClr>
                <a:srgbClr val="000000"/>
              </a:buClr>
              <a:defRPr/>
            </a:pPr>
            <a:endParaRPr lang="en-US" sz="800" dirty="0">
              <a:solidFill>
                <a:srgbClr val="000000"/>
              </a:solidFill>
              <a:sym typeface="Symbol" charset="0"/>
            </a:endParaRPr>
          </a:p>
          <a:p>
            <a:pPr lvl="1">
              <a:buClr>
                <a:srgbClr val="000000"/>
              </a:buClr>
              <a:buFont typeface="Wingdings" charset="0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sym typeface="Symbol" charset="0"/>
              </a:rPr>
              <a:t>Absorbing state: guarantee that for every policy, a terminal state will eventually be reached (like </a:t>
            </a:r>
            <a:r>
              <a:rPr lang="ja-JP" altLang="en-US" sz="2400" dirty="0">
                <a:solidFill>
                  <a:srgbClr val="000000"/>
                </a:solidFill>
                <a:sym typeface="Symbol" charset="0"/>
              </a:rPr>
              <a:t>“</a:t>
            </a:r>
            <a:r>
              <a:rPr lang="en-US" altLang="ja-JP" sz="2400" dirty="0">
                <a:solidFill>
                  <a:srgbClr val="000000"/>
                </a:solidFill>
                <a:sym typeface="Symbol" charset="0"/>
              </a:rPr>
              <a:t>overheated</a:t>
            </a:r>
            <a:r>
              <a:rPr lang="ja-JP" altLang="en-US" sz="2400" dirty="0">
                <a:solidFill>
                  <a:srgbClr val="000000"/>
                </a:solidFill>
                <a:sym typeface="Symbol" charset="0"/>
              </a:rPr>
              <a:t>”</a:t>
            </a:r>
            <a:r>
              <a:rPr lang="en-US" altLang="ja-JP" sz="2400" dirty="0">
                <a:solidFill>
                  <a:srgbClr val="000000"/>
                </a:solidFill>
                <a:sym typeface="Symbol" charset="0"/>
              </a:rPr>
              <a:t> for racing)</a:t>
            </a:r>
          </a:p>
          <a:p>
            <a:pPr lvl="1">
              <a:buFont typeface="Wingdings" charset="0"/>
              <a:buChar char="§"/>
              <a:defRPr/>
            </a:pPr>
            <a:endParaRPr lang="en-US" sz="2400" dirty="0">
              <a:sym typeface="Symbol" charset="0"/>
            </a:endParaRPr>
          </a:p>
        </p:txBody>
      </p:sp>
      <p:pic>
        <p:nvPicPr>
          <p:cNvPr id="8" name="Picture 7" descr="txp_fig">
            <a:extLst>
              <a:ext uri="{FF2B5EF4-FFF2-40B4-BE49-F238E27FC236}">
                <a16:creationId xmlns:a16="http://schemas.microsoft.com/office/drawing/2014/main" id="{DACCF800-DE69-B643-9064-44B902C143E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1905127" y="4330701"/>
            <a:ext cx="5222620" cy="714014"/>
          </a:xfrm>
          <a:prstGeom prst="rect">
            <a:avLst/>
          </a:prstGeom>
          <a:noFill/>
          <a:ln/>
          <a:effectLst/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D4989454-BB26-5D48-9321-323A15440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70415" y="2362387"/>
            <a:ext cx="3759585" cy="17522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1049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Recap: Defining MDPs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18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356452D-132A-3448-9EB3-0720B299A49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6400" y="1064418"/>
            <a:ext cx="11379200" cy="472916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Markov decision processes: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Set of states S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Start state s</a:t>
            </a:r>
            <a:r>
              <a:rPr lang="en-US" baseline="-25000" dirty="0">
                <a:ea typeface="ＭＳ Ｐゴシック" pitchFamily="34" charset="-128"/>
              </a:rPr>
              <a:t>0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Set of actions A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Transitions P(</a:t>
            </a:r>
            <a:r>
              <a:rPr lang="en-US" dirty="0" err="1">
                <a:ea typeface="ＭＳ Ｐゴシック" pitchFamily="34" charset="-128"/>
              </a:rPr>
              <a:t>s’</a:t>
            </a:r>
            <a:r>
              <a:rPr lang="en-US" altLang="ja-JP" dirty="0" err="1">
                <a:ea typeface="ＭＳ Ｐゴシック" pitchFamily="34" charset="-128"/>
              </a:rPr>
              <a:t>|s,a</a:t>
            </a:r>
            <a:r>
              <a:rPr lang="en-US" altLang="ja-JP" dirty="0">
                <a:ea typeface="ＭＳ Ｐゴシック" pitchFamily="34" charset="-128"/>
              </a:rPr>
              <a:t>) (or T(</a:t>
            </a:r>
            <a:r>
              <a:rPr lang="en-US" altLang="ja-JP" dirty="0" err="1">
                <a:ea typeface="ＭＳ Ｐゴシック" pitchFamily="34" charset="-128"/>
              </a:rPr>
              <a:t>s,a,s</a:t>
            </a:r>
            <a:r>
              <a:rPr lang="en-US" altLang="ja-JP" dirty="0">
                <a:ea typeface="ＭＳ Ｐゴシック" pitchFamily="34" charset="-128"/>
              </a:rPr>
              <a:t>’))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Rewards R(</a:t>
            </a:r>
            <a:r>
              <a:rPr lang="en-US" dirty="0" err="1">
                <a:ea typeface="ＭＳ Ｐゴシック" pitchFamily="34" charset="-128"/>
              </a:rPr>
              <a:t>s,a,s</a:t>
            </a:r>
            <a:r>
              <a:rPr lang="en-US" dirty="0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) (and discount </a:t>
            </a:r>
            <a:r>
              <a:rPr lang="en-US" altLang="ja-JP" dirty="0">
                <a:ea typeface="ＭＳ Ｐゴシック" pitchFamily="34" charset="-128"/>
                <a:sym typeface="Symbol" pitchFamily="18" charset="2"/>
              </a:rPr>
              <a:t></a:t>
            </a:r>
            <a:r>
              <a:rPr lang="en-US" altLang="ja-JP" dirty="0">
                <a:ea typeface="ＭＳ Ｐゴシック" pitchFamily="34" charset="-128"/>
              </a:rPr>
              <a:t>)</a:t>
            </a:r>
          </a:p>
          <a:p>
            <a:pPr lvl="1">
              <a:lnSpc>
                <a:spcPct val="80000"/>
              </a:lnSpc>
            </a:pPr>
            <a:endParaRPr lang="en-US" baseline="-25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baseline="-250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MDP quantities so far: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Policy = Choice of action for each state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Utility = sum of (discounted) rewards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EC1B27BF-D47B-0C49-938C-078D28BBA8C6}"/>
              </a:ext>
            </a:extLst>
          </p:cNvPr>
          <p:cNvGrpSpPr>
            <a:grpSpLocks/>
          </p:cNvGrpSpPr>
          <p:nvPr/>
        </p:nvGrpSpPr>
        <p:grpSpPr bwMode="auto">
          <a:xfrm>
            <a:off x="8001000" y="1221582"/>
            <a:ext cx="3048000" cy="2754586"/>
            <a:chOff x="2400" y="1401"/>
            <a:chExt cx="1392" cy="1258"/>
          </a:xfrm>
        </p:grpSpPr>
        <p:sp>
          <p:nvSpPr>
            <p:cNvPr id="10" name="AutoShape 5">
              <a:extLst>
                <a:ext uri="{FF2B5EF4-FFF2-40B4-BE49-F238E27FC236}">
                  <a16:creationId xmlns:a16="http://schemas.microsoft.com/office/drawing/2014/main" id="{5C95D9E7-494A-1542-BAC4-6CDFECB65F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11" name="Group 6">
              <a:extLst>
                <a:ext uri="{FF2B5EF4-FFF2-40B4-BE49-F238E27FC236}">
                  <a16:creationId xmlns:a16="http://schemas.microsoft.com/office/drawing/2014/main" id="{09ACD991-254A-B34D-8870-96F78B8376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5" name="Line 7">
                <a:extLst>
                  <a:ext uri="{FF2B5EF4-FFF2-40B4-BE49-F238E27FC236}">
                    <a16:creationId xmlns:a16="http://schemas.microsoft.com/office/drawing/2014/main" id="{E050C1FE-244B-F744-9C4C-8F7EE34628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6" name="Line 8">
                <a:extLst>
                  <a:ext uri="{FF2B5EF4-FFF2-40B4-BE49-F238E27FC236}">
                    <a16:creationId xmlns:a16="http://schemas.microsoft.com/office/drawing/2014/main" id="{6A1EAEB2-3F03-AF4A-A9E5-1B2C06C001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7" name="Line 9">
                <a:extLst>
                  <a:ext uri="{FF2B5EF4-FFF2-40B4-BE49-F238E27FC236}">
                    <a16:creationId xmlns:a16="http://schemas.microsoft.com/office/drawing/2014/main" id="{E2B9A935-A481-8949-94B8-CD9A6CB5A4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8" name="Line 10">
                <a:extLst>
                  <a:ext uri="{FF2B5EF4-FFF2-40B4-BE49-F238E27FC236}">
                    <a16:creationId xmlns:a16="http://schemas.microsoft.com/office/drawing/2014/main" id="{32FFFF11-F6EC-A14E-8370-1BF23C627D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B5362A4-CADB-EB43-B539-97C264A3B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218A43A-3586-1748-BACB-B8D1DB052A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20" name="Line 13">
                <a:extLst>
                  <a:ext uri="{FF2B5EF4-FFF2-40B4-BE49-F238E27FC236}">
                    <a16:creationId xmlns:a16="http://schemas.microsoft.com/office/drawing/2014/main" id="{B3948FAB-2CC4-894F-9E2B-34E9748E1C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1" name="Line 14">
                <a:extLst>
                  <a:ext uri="{FF2B5EF4-FFF2-40B4-BE49-F238E27FC236}">
                    <a16:creationId xmlns:a16="http://schemas.microsoft.com/office/drawing/2014/main" id="{EE7C65C8-FBFA-7A45-9420-99E0C51ED3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2" name="Line 15">
                <a:extLst>
                  <a:ext uri="{FF2B5EF4-FFF2-40B4-BE49-F238E27FC236}">
                    <a16:creationId xmlns:a16="http://schemas.microsoft.com/office/drawing/2014/main" id="{B09B4349-8F11-5D43-81AE-0C1291C26A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3" name="Line 16">
                <a:extLst>
                  <a:ext uri="{FF2B5EF4-FFF2-40B4-BE49-F238E27FC236}">
                    <a16:creationId xmlns:a16="http://schemas.microsoft.com/office/drawing/2014/main" id="{EEFDDE04-28DB-BB45-BDE5-A532E0CA60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14" name="Text Box 17">
              <a:extLst>
                <a:ext uri="{FF2B5EF4-FFF2-40B4-BE49-F238E27FC236}">
                  <a16:creationId xmlns:a16="http://schemas.microsoft.com/office/drawing/2014/main" id="{7171D7C8-1098-894B-9865-7CF258D5CE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5" name="Text Box 18">
              <a:extLst>
                <a:ext uri="{FF2B5EF4-FFF2-40B4-BE49-F238E27FC236}">
                  <a16:creationId xmlns:a16="http://schemas.microsoft.com/office/drawing/2014/main" id="{A2A87983-F579-1E41-9C54-F1AF477F40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6" name="Text Box 19">
              <a:extLst>
                <a:ext uri="{FF2B5EF4-FFF2-40B4-BE49-F238E27FC236}">
                  <a16:creationId xmlns:a16="http://schemas.microsoft.com/office/drawing/2014/main" id="{F8F1437E-79A7-7E47-ACBF-E201BB9576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17" name="Text Box 20">
              <a:extLst>
                <a:ext uri="{FF2B5EF4-FFF2-40B4-BE49-F238E27FC236}">
                  <a16:creationId xmlns:a16="http://schemas.microsoft.com/office/drawing/2014/main" id="{710CD22F-A505-1545-9450-FDAA6ED9FA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 dirty="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18" name="AutoShape 21">
              <a:extLst>
                <a:ext uri="{FF2B5EF4-FFF2-40B4-BE49-F238E27FC236}">
                  <a16:creationId xmlns:a16="http://schemas.microsoft.com/office/drawing/2014/main" id="{86C3D12D-145C-B942-801C-16ACBB85E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9" name="Text Box 22">
              <a:extLst>
                <a:ext uri="{FF2B5EF4-FFF2-40B4-BE49-F238E27FC236}">
                  <a16:creationId xmlns:a16="http://schemas.microsoft.com/office/drawing/2014/main" id="{EA37CE92-BFC1-DF47-A486-5236409AC7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1888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Solving MDPs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19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A73D992-7E8A-394F-8B1E-DFA1CA4C6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5502" y="1291101"/>
            <a:ext cx="7313613" cy="42757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4765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Example: Grid World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501ACB2B-EE51-4B4D-88E9-9A83A4AF1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30491" y="1150936"/>
            <a:ext cx="4495800" cy="348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BA5F23B9-CEB2-DB48-AD87-31E06AA0F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356" y="1273174"/>
            <a:ext cx="64770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A maze-like problem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The agent lives in a grid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Walls block the agent’</a:t>
            </a:r>
            <a:r>
              <a:rPr lang="en-US" altLang="ja-JP" dirty="0">
                <a:latin typeface="Calibri" pitchFamily="34" charset="0"/>
              </a:rPr>
              <a:t>s path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altLang="ja-JP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Noisy movement: </a:t>
            </a:r>
            <a:r>
              <a:rPr lang="en-US" altLang="ja-JP" sz="2000" dirty="0">
                <a:solidFill>
                  <a:schemeClr val="accent2"/>
                </a:solidFill>
                <a:latin typeface="Calibri" pitchFamily="34" charset="0"/>
              </a:rPr>
              <a:t>actions do not always go as planned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80% of the time, the action North takes the agent North </a:t>
            </a:r>
            <a:br>
              <a:rPr lang="en-US" dirty="0">
                <a:latin typeface="Calibri" pitchFamily="34" charset="0"/>
              </a:rPr>
            </a:br>
            <a:r>
              <a:rPr lang="en-US" dirty="0">
                <a:latin typeface="Calibri" pitchFamily="34" charset="0"/>
              </a:rPr>
              <a:t>(if there is no wall there)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10% of the time, North takes the agent West; 10% East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If there is a wall in the direction the agent would have been taken, the agent stays put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The agent receives rewards each time step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Small </a:t>
            </a:r>
            <a:r>
              <a:rPr lang="en-US" altLang="ja-JP" dirty="0">
                <a:latin typeface="Calibri" pitchFamily="34" charset="0"/>
              </a:rPr>
              <a:t>“living” reward each step (can be negative)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Big rewards come at the end (good or bad)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Goal: maximize sum of rewards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26D26AA-FF4A-7E45-936D-EA4667770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82891" y="1152635"/>
            <a:ext cx="4439265" cy="3197001"/>
          </a:xfrm>
          <a:prstGeom prst="rect">
            <a:avLst/>
          </a:prstGeom>
          <a:noFill/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78108133-58C7-AB46-87D1-154BE4CEA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250556" y="3675885"/>
            <a:ext cx="457200" cy="2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03C257D4-9213-A34D-B1D3-C3CB464D0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107557" y="3665536"/>
            <a:ext cx="509618" cy="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5">
            <a:extLst>
              <a:ext uri="{FF2B5EF4-FFF2-40B4-BE49-F238E27FC236}">
                <a16:creationId xmlns:a16="http://schemas.microsoft.com/office/drawing/2014/main" id="{0D04B0F5-FE9A-2C4C-B053-DDBBEC3DD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717156" y="2674936"/>
            <a:ext cx="43332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 descr="C:\Users\Dan\Dropbox\Office\CS 188\Ketrina Art\MDPs\AgentTopDown.png">
            <a:extLst>
              <a:ext uri="{FF2B5EF4-FFF2-40B4-BE49-F238E27FC236}">
                <a16:creationId xmlns:a16="http://schemas.microsoft.com/office/drawing/2014/main" id="{CB51538C-1CB1-0047-8FF3-548D7091E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511178" y="3360736"/>
            <a:ext cx="815578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3091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Optimal Quantities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20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CE7C4F5-A920-F144-93C9-08AB86082A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630" y="1066800"/>
            <a:ext cx="6705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value</a:t>
            </a:r>
            <a:r>
              <a:rPr kumimoji="0" lang="en-US" sz="2800" b="0" i="0" u="none" strike="noStrike" kern="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(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utility) of a state s: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V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(s) = expected utility starting in s and acting optimally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value (utility) of a q-state (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s,a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Q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s,a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 = expected utility starting out having taken action a from state s and (thereafter) acting optimally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itchFamily="34" charset="0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optimal policy: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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(s) = optimal action from state s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B18B1B0C-8EE5-BC47-B5E5-784B551D37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4268" y="1981200"/>
            <a:ext cx="350837" cy="276225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0" name="AutoShape 5">
            <a:extLst>
              <a:ext uri="{FF2B5EF4-FFF2-40B4-BE49-F238E27FC236}">
                <a16:creationId xmlns:a16="http://schemas.microsoft.com/office/drawing/2014/main" id="{AB74D100-2E1E-7042-BE0D-1784438DA0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6793" y="4240213"/>
            <a:ext cx="350837" cy="276225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Calibri"/>
              <a:cs typeface="Calibri"/>
            </a:endParaRPr>
          </a:p>
        </p:txBody>
      </p:sp>
      <p:sp>
        <p:nvSpPr>
          <p:cNvPr id="11" name="Line 7">
            <a:extLst>
              <a:ext uri="{FF2B5EF4-FFF2-40B4-BE49-F238E27FC236}">
                <a16:creationId xmlns:a16="http://schemas.microsoft.com/office/drawing/2014/main" id="{AF65557C-2ED7-8B48-A4B9-40933F4C784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15543" y="2270125"/>
            <a:ext cx="1403350" cy="8064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1D6AA690-47C6-C44A-9198-7883CE49B16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93430" y="2270125"/>
            <a:ext cx="525463" cy="8064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" name="Line 10">
            <a:extLst>
              <a:ext uri="{FF2B5EF4-FFF2-40B4-BE49-F238E27FC236}">
                <a16:creationId xmlns:a16="http://schemas.microsoft.com/office/drawing/2014/main" id="{27AFEBFC-14EC-2E41-886D-EFDBD3B0D2AC}"/>
              </a:ext>
            </a:extLst>
          </p:cNvPr>
          <p:cNvSpPr>
            <a:spLocks noChangeShapeType="1"/>
          </p:cNvSpPr>
          <p:nvPr/>
        </p:nvSpPr>
        <p:spPr bwMode="auto">
          <a:xfrm>
            <a:off x="8918893" y="2270125"/>
            <a:ext cx="525462" cy="6905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" name="Oval 11">
            <a:extLst>
              <a:ext uri="{FF2B5EF4-FFF2-40B4-BE49-F238E27FC236}">
                <a16:creationId xmlns:a16="http://schemas.microsoft.com/office/drawing/2014/main" id="{F663BDC3-9BA9-0241-9A74-6FAA8449B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955" y="3076575"/>
            <a:ext cx="292100" cy="28733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" name="Line 13">
            <a:extLst>
              <a:ext uri="{FF2B5EF4-FFF2-40B4-BE49-F238E27FC236}">
                <a16:creationId xmlns:a16="http://schemas.microsoft.com/office/drawing/2014/main" id="{458BB20D-6D0D-CB4C-8E4C-E18FD34F92E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07630" y="3363913"/>
            <a:ext cx="690563" cy="4651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6" name="Line 14">
            <a:extLst>
              <a:ext uri="{FF2B5EF4-FFF2-40B4-BE49-F238E27FC236}">
                <a16:creationId xmlns:a16="http://schemas.microsoft.com/office/drawing/2014/main" id="{FEF3744F-3BD0-494E-A427-2F2D73F0B2D5}"/>
              </a:ext>
            </a:extLst>
          </p:cNvPr>
          <p:cNvSpPr>
            <a:spLocks noChangeShapeType="1"/>
          </p:cNvSpPr>
          <p:nvPr/>
        </p:nvSpPr>
        <p:spPr bwMode="auto">
          <a:xfrm>
            <a:off x="8398193" y="3363913"/>
            <a:ext cx="757237" cy="3889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7" name="Line 15">
            <a:extLst>
              <a:ext uri="{FF2B5EF4-FFF2-40B4-BE49-F238E27FC236}">
                <a16:creationId xmlns:a16="http://schemas.microsoft.com/office/drawing/2014/main" id="{F18E90CB-7F8A-1548-8DF8-130C8310BC2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56868" y="3363913"/>
            <a:ext cx="441325" cy="8636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" name="Line 16">
            <a:extLst>
              <a:ext uri="{FF2B5EF4-FFF2-40B4-BE49-F238E27FC236}">
                <a16:creationId xmlns:a16="http://schemas.microsoft.com/office/drawing/2014/main" id="{A613CE62-FDED-C147-A41B-649A3DABF64B}"/>
              </a:ext>
            </a:extLst>
          </p:cNvPr>
          <p:cNvSpPr>
            <a:spLocks noChangeShapeType="1"/>
          </p:cNvSpPr>
          <p:nvPr/>
        </p:nvSpPr>
        <p:spPr bwMode="auto">
          <a:xfrm>
            <a:off x="8398193" y="3363913"/>
            <a:ext cx="423862" cy="86360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9" name="Text Box 17">
            <a:extLst>
              <a:ext uri="{FF2B5EF4-FFF2-40B4-BE49-F238E27FC236}">
                <a16:creationId xmlns:a16="http://schemas.microsoft.com/office/drawing/2014/main" id="{54B40E2E-03C5-D24C-88C4-6CEED54B53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5530" y="2511425"/>
            <a:ext cx="292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a</a:t>
            </a:r>
          </a:p>
        </p:txBody>
      </p:sp>
      <p:sp>
        <p:nvSpPr>
          <p:cNvPr id="20" name="Text Box 18">
            <a:extLst>
              <a:ext uri="{FF2B5EF4-FFF2-40B4-BE49-F238E27FC236}">
                <a16:creationId xmlns:a16="http://schemas.microsoft.com/office/drawing/2014/main" id="{33ECD5D3-953E-7F4C-B415-E644C8DBDF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5105" y="1981200"/>
            <a:ext cx="292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21" name="Text Box 19">
            <a:extLst>
              <a:ext uri="{FF2B5EF4-FFF2-40B4-BE49-F238E27FC236}">
                <a16:creationId xmlns:a16="http://schemas.microsoft.com/office/drawing/2014/main" id="{9529920E-7DBB-C243-8AFE-28BDDE615D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3030" y="4227513"/>
            <a:ext cx="381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>
                <a:solidFill>
                  <a:srgbClr val="0000FF"/>
                </a:solidFill>
                <a:latin typeface="Calibri"/>
                <a:cs typeface="Calibri"/>
              </a:rPr>
              <a:t>s’</a:t>
            </a:r>
          </a:p>
        </p:txBody>
      </p:sp>
      <p:sp>
        <p:nvSpPr>
          <p:cNvPr id="22" name="Text Box 20">
            <a:extLst>
              <a:ext uri="{FF2B5EF4-FFF2-40B4-BE49-F238E27FC236}">
                <a16:creationId xmlns:a16="http://schemas.microsoft.com/office/drawing/2014/main" id="{FA6ACB00-C5AB-5549-B93E-8324716F70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68055" y="3076575"/>
            <a:ext cx="584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s, a</a:t>
            </a:r>
          </a:p>
        </p:txBody>
      </p:sp>
      <p:sp>
        <p:nvSpPr>
          <p:cNvPr id="23" name="Line 22">
            <a:extLst>
              <a:ext uri="{FF2B5EF4-FFF2-40B4-BE49-F238E27FC236}">
                <a16:creationId xmlns:a16="http://schemas.microsoft.com/office/drawing/2014/main" id="{1A978AB9-0F84-914F-8B36-5D4C04D2575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99655" y="4516438"/>
            <a:ext cx="1401763" cy="4032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5" name="Line 24">
            <a:extLst>
              <a:ext uri="{FF2B5EF4-FFF2-40B4-BE49-F238E27FC236}">
                <a16:creationId xmlns:a16="http://schemas.microsoft.com/office/drawing/2014/main" id="{7731F58A-FF82-784A-88F0-DC93110DEBB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75955" y="4516438"/>
            <a:ext cx="525463" cy="4032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6" name="Line 25">
            <a:extLst>
              <a:ext uri="{FF2B5EF4-FFF2-40B4-BE49-F238E27FC236}">
                <a16:creationId xmlns:a16="http://schemas.microsoft.com/office/drawing/2014/main" id="{F8D1D35E-32B8-6741-A3B4-89264C97A9F5}"/>
              </a:ext>
            </a:extLst>
          </p:cNvPr>
          <p:cNvSpPr>
            <a:spLocks noChangeShapeType="1"/>
          </p:cNvSpPr>
          <p:nvPr/>
        </p:nvSpPr>
        <p:spPr bwMode="auto">
          <a:xfrm>
            <a:off x="8801418" y="4516438"/>
            <a:ext cx="527050" cy="3444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7" name="Text Box 27">
            <a:extLst>
              <a:ext uri="{FF2B5EF4-FFF2-40B4-BE49-F238E27FC236}">
                <a16:creationId xmlns:a16="http://schemas.microsoft.com/office/drawing/2014/main" id="{FEBE62E8-060F-F942-9507-783AE06FC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34868" y="3787775"/>
            <a:ext cx="216376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C00000"/>
                </a:solidFill>
                <a:latin typeface="Calibri"/>
                <a:cs typeface="Calibri"/>
              </a:rPr>
              <a:t>(s,a,s’) is a </a:t>
            </a:r>
            <a:br>
              <a:rPr lang="en-US" sz="2000">
                <a:solidFill>
                  <a:srgbClr val="C00000"/>
                </a:solidFill>
                <a:latin typeface="Calibri"/>
                <a:cs typeface="Calibri"/>
              </a:rPr>
            </a:br>
            <a:r>
              <a:rPr lang="en-US" sz="2000" i="1">
                <a:solidFill>
                  <a:srgbClr val="C00000"/>
                </a:solidFill>
                <a:latin typeface="Calibri"/>
                <a:cs typeface="Calibri"/>
              </a:rPr>
              <a:t>transition</a:t>
            </a:r>
          </a:p>
        </p:txBody>
      </p:sp>
      <p:sp>
        <p:nvSpPr>
          <p:cNvPr id="28" name="Text Box 28">
            <a:extLst>
              <a:ext uri="{FF2B5EF4-FFF2-40B4-BE49-F238E27FC236}">
                <a16:creationId xmlns:a16="http://schemas.microsoft.com/office/drawing/2014/main" id="{F0597177-8D7A-834C-A4EE-4C9C7B1B73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6230" y="3779838"/>
            <a:ext cx="8191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s,a,s’</a:t>
            </a:r>
          </a:p>
        </p:txBody>
      </p:sp>
      <p:sp>
        <p:nvSpPr>
          <p:cNvPr id="29" name="Text Box 30">
            <a:extLst>
              <a:ext uri="{FF2B5EF4-FFF2-40B4-BE49-F238E27FC236}">
                <a16:creationId xmlns:a16="http://schemas.microsoft.com/office/drawing/2014/main" id="{7D06802E-8950-2745-BAE5-E28A0B814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34868" y="1847850"/>
            <a:ext cx="105251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0000FF"/>
                </a:solidFill>
                <a:latin typeface="Calibri"/>
                <a:cs typeface="Calibri"/>
              </a:rPr>
              <a:t>s is a </a:t>
            </a:r>
            <a:r>
              <a:rPr lang="en-US" sz="2000" i="1">
                <a:solidFill>
                  <a:srgbClr val="0000FF"/>
                </a:solidFill>
                <a:latin typeface="Calibri"/>
                <a:cs typeface="Calibri"/>
              </a:rPr>
              <a:t>state</a:t>
            </a:r>
          </a:p>
        </p:txBody>
      </p:sp>
      <p:sp>
        <p:nvSpPr>
          <p:cNvPr id="30" name="Text Box 32">
            <a:extLst>
              <a:ext uri="{FF2B5EF4-FFF2-40B4-BE49-F238E27FC236}">
                <a16:creationId xmlns:a16="http://schemas.microsoft.com/office/drawing/2014/main" id="{AF4C5794-01DA-B949-9A00-74D4B38918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34868" y="2819400"/>
            <a:ext cx="12954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(s, a) is a </a:t>
            </a:r>
            <a:r>
              <a:rPr lang="en-US" sz="2000" i="1" dirty="0">
                <a:solidFill>
                  <a:srgbClr val="008000"/>
                </a:solidFill>
                <a:latin typeface="Calibri"/>
                <a:cs typeface="Calibri"/>
              </a:rPr>
              <a:t>q-state</a:t>
            </a:r>
          </a:p>
        </p:txBody>
      </p:sp>
    </p:spTree>
    <p:extLst>
      <p:ext uri="{BB962C8B-B14F-4D97-AF65-F5344CB8AC3E}">
        <p14:creationId xmlns:p14="http://schemas.microsoft.com/office/powerpoint/2010/main" val="2045313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Snapshot of Demo –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Gridworld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V Values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21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DF6302-467E-FE40-AF80-2B87F2DD3961}"/>
              </a:ext>
            </a:extLst>
          </p:cNvPr>
          <p:cNvSpPr txBox="1"/>
          <p:nvPr/>
        </p:nvSpPr>
        <p:spPr>
          <a:xfrm>
            <a:off x="9427119" y="5341739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8" name="Picture 7" descr="Screen Shot 2014-08-10 at 7.40.54 PM.png">
            <a:extLst>
              <a:ext uri="{FF2B5EF4-FFF2-40B4-BE49-F238E27FC236}">
                <a16:creationId xmlns:a16="http://schemas.microsoft.com/office/drawing/2014/main" id="{A0CB24C4-6E2C-2F48-8194-3B9EF80F8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007" y="990758"/>
            <a:ext cx="5859547" cy="539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49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Snapshot of Demo –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Gridworld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Q Values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22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9CE78D-0CBF-B547-A6B6-AF25A449B47C}"/>
              </a:ext>
            </a:extLst>
          </p:cNvPr>
          <p:cNvSpPr txBox="1"/>
          <p:nvPr/>
        </p:nvSpPr>
        <p:spPr>
          <a:xfrm>
            <a:off x="9323071" y="5341739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8" name="Picture 7" descr="Screen Shot 2014-08-10 at 7.40.58 PM.png">
            <a:extLst>
              <a:ext uri="{FF2B5EF4-FFF2-40B4-BE49-F238E27FC236}">
                <a16:creationId xmlns:a16="http://schemas.microsoft.com/office/drawing/2014/main" id="{0CE50BCE-7369-9D45-83A3-7B46B6F35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555" y="1018541"/>
            <a:ext cx="5805293" cy="533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23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Values of States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23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F32B9D0-91CB-7C4F-BA25-9F966DFEF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64418"/>
            <a:ext cx="11379200" cy="4729164"/>
          </a:xfrm>
        </p:spPr>
        <p:txBody>
          <a:bodyPr/>
          <a:lstStyle/>
          <a:p>
            <a:r>
              <a:rPr lang="en-US" sz="2800" dirty="0"/>
              <a:t>Fundamental operation: compute the (</a:t>
            </a:r>
            <a:r>
              <a:rPr lang="en-US" sz="2800" dirty="0" err="1"/>
              <a:t>expectimax</a:t>
            </a:r>
            <a:r>
              <a:rPr lang="en-US" sz="2800" dirty="0"/>
              <a:t>) value of a state</a:t>
            </a:r>
          </a:p>
          <a:p>
            <a:pPr lvl="1"/>
            <a:r>
              <a:rPr lang="en-US" sz="2400" dirty="0"/>
              <a:t>Expected utility under optimal action</a:t>
            </a:r>
          </a:p>
          <a:p>
            <a:pPr lvl="1"/>
            <a:r>
              <a:rPr lang="en-US" sz="2400" dirty="0"/>
              <a:t>Average sum of (discounted) rewards</a:t>
            </a:r>
          </a:p>
          <a:p>
            <a:pPr lvl="1"/>
            <a:r>
              <a:rPr lang="en-US" sz="2400" dirty="0"/>
              <a:t>This is just what </a:t>
            </a:r>
            <a:r>
              <a:rPr lang="en-US" sz="2400" dirty="0" err="1"/>
              <a:t>expectimax</a:t>
            </a:r>
            <a:r>
              <a:rPr lang="en-US" sz="2400" dirty="0"/>
              <a:t> computed!</a:t>
            </a:r>
          </a:p>
          <a:p>
            <a:pPr lvl="1"/>
            <a:endParaRPr lang="en-US" sz="2400" dirty="0"/>
          </a:p>
          <a:p>
            <a:r>
              <a:rPr lang="en-US" sz="2800" dirty="0"/>
              <a:t>Recursive definition of value:</a:t>
            </a:r>
          </a:p>
        </p:txBody>
      </p:sp>
      <p:pic>
        <p:nvPicPr>
          <p:cNvPr id="10" name="Picture 9" descr="txp_fig">
            <a:extLst>
              <a:ext uri="{FF2B5EF4-FFF2-40B4-BE49-F238E27FC236}">
                <a16:creationId xmlns:a16="http://schemas.microsoft.com/office/drawing/2014/main" id="{C991ACE7-E7CF-DE47-9577-A2B5B5B4FB2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70835" y="4010817"/>
            <a:ext cx="3078105" cy="405370"/>
          </a:xfrm>
          <a:prstGeom prst="rect">
            <a:avLst/>
          </a:prstGeom>
          <a:noFill/>
          <a:ln/>
          <a:effectLst/>
        </p:spPr>
      </p:pic>
      <p:pic>
        <p:nvPicPr>
          <p:cNvPr id="11" name="Picture 10" descr="txp_fig">
            <a:extLst>
              <a:ext uri="{FF2B5EF4-FFF2-40B4-BE49-F238E27FC236}">
                <a16:creationId xmlns:a16="http://schemas.microsoft.com/office/drawing/2014/main" id="{10AE2FDA-C4FC-CF4C-85B5-E8AD0203658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371443" y="5395117"/>
            <a:ext cx="6950388" cy="690805"/>
          </a:xfrm>
          <a:prstGeom prst="rect">
            <a:avLst/>
          </a:prstGeom>
          <a:noFill/>
          <a:ln/>
          <a:effectLst/>
        </p:spPr>
      </p:pic>
      <p:pic>
        <p:nvPicPr>
          <p:cNvPr id="12" name="Picture 11" descr="txp_fig">
            <a:extLst>
              <a:ext uri="{FF2B5EF4-FFF2-40B4-BE49-F238E27FC236}">
                <a16:creationId xmlns:a16="http://schemas.microsoft.com/office/drawing/2014/main" id="{36A1B284-0B9B-F34C-BEF2-4082D3DDD8A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378073" y="4653754"/>
            <a:ext cx="5556003" cy="593269"/>
          </a:xfrm>
          <a:prstGeom prst="rect">
            <a:avLst/>
          </a:prstGeom>
          <a:noFill/>
          <a:ln/>
          <a:effectLst/>
        </p:spPr>
      </p:pic>
      <p:grpSp>
        <p:nvGrpSpPr>
          <p:cNvPr id="13" name="Group 4">
            <a:extLst>
              <a:ext uri="{FF2B5EF4-FFF2-40B4-BE49-F238E27FC236}">
                <a16:creationId xmlns:a16="http://schemas.microsoft.com/office/drawing/2014/main" id="{DB77630C-201A-DD46-AE4C-733F2ED56462}"/>
              </a:ext>
            </a:extLst>
          </p:cNvPr>
          <p:cNvGrpSpPr>
            <a:grpSpLocks/>
          </p:cNvGrpSpPr>
          <p:nvPr/>
        </p:nvGrpSpPr>
        <p:grpSpPr bwMode="auto">
          <a:xfrm>
            <a:off x="8229600" y="1801017"/>
            <a:ext cx="3048000" cy="2754586"/>
            <a:chOff x="2400" y="1401"/>
            <a:chExt cx="1392" cy="1258"/>
          </a:xfrm>
        </p:grpSpPr>
        <p:sp>
          <p:nvSpPr>
            <p:cNvPr id="14" name="AutoShape 5">
              <a:extLst>
                <a:ext uri="{FF2B5EF4-FFF2-40B4-BE49-F238E27FC236}">
                  <a16:creationId xmlns:a16="http://schemas.microsoft.com/office/drawing/2014/main" id="{A2145A39-7E6B-ED48-B04F-EB069C4D6E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4871A168-B175-834A-A1A4-9042A06A81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9" name="Line 7">
                <a:extLst>
                  <a:ext uri="{FF2B5EF4-FFF2-40B4-BE49-F238E27FC236}">
                    <a16:creationId xmlns:a16="http://schemas.microsoft.com/office/drawing/2014/main" id="{F1CD2943-D5C1-9A44-9E5B-5AA8D9B07D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30" name="Line 8">
                <a:extLst>
                  <a:ext uri="{FF2B5EF4-FFF2-40B4-BE49-F238E27FC236}">
                    <a16:creationId xmlns:a16="http://schemas.microsoft.com/office/drawing/2014/main" id="{25858E94-CB30-1F43-83D7-34B75ED881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31" name="Line 9">
                <a:extLst>
                  <a:ext uri="{FF2B5EF4-FFF2-40B4-BE49-F238E27FC236}">
                    <a16:creationId xmlns:a16="http://schemas.microsoft.com/office/drawing/2014/main" id="{85EA9D55-3E73-9B41-A835-908C226DBC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32" name="Line 10">
                <a:extLst>
                  <a:ext uri="{FF2B5EF4-FFF2-40B4-BE49-F238E27FC236}">
                    <a16:creationId xmlns:a16="http://schemas.microsoft.com/office/drawing/2014/main" id="{7452FCC9-A208-B54C-B848-6D9B64B4E6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</p:grpSp>
        <p:sp>
          <p:nvSpPr>
            <p:cNvPr id="16" name="Oval 11">
              <a:extLst>
                <a:ext uri="{FF2B5EF4-FFF2-40B4-BE49-F238E27FC236}">
                  <a16:creationId xmlns:a16="http://schemas.microsoft.com/office/drawing/2014/main" id="{E1DEBF2C-5FD5-7A4B-85C3-AEEF8CA7C1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AE8A86F3-A80F-0240-94C8-075BD4545D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25" name="Line 13">
                <a:extLst>
                  <a:ext uri="{FF2B5EF4-FFF2-40B4-BE49-F238E27FC236}">
                    <a16:creationId xmlns:a16="http://schemas.microsoft.com/office/drawing/2014/main" id="{A2B82EDA-4F59-0940-9CFB-75C48F1EDF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26" name="Line 14">
                <a:extLst>
                  <a:ext uri="{FF2B5EF4-FFF2-40B4-BE49-F238E27FC236}">
                    <a16:creationId xmlns:a16="http://schemas.microsoft.com/office/drawing/2014/main" id="{48ECE5C7-7801-B441-947D-66F3EB3B8E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27" name="Line 15">
                <a:extLst>
                  <a:ext uri="{FF2B5EF4-FFF2-40B4-BE49-F238E27FC236}">
                    <a16:creationId xmlns:a16="http://schemas.microsoft.com/office/drawing/2014/main" id="{85B615F5-033B-2E49-BB20-7EB6857712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28" name="Line 16">
                <a:extLst>
                  <a:ext uri="{FF2B5EF4-FFF2-40B4-BE49-F238E27FC236}">
                    <a16:creationId xmlns:a16="http://schemas.microsoft.com/office/drawing/2014/main" id="{F71A931C-ABC8-EE47-BDA9-E6D485563A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</p:grpSp>
        <p:sp>
          <p:nvSpPr>
            <p:cNvPr id="18" name="Text Box 17">
              <a:extLst>
                <a:ext uri="{FF2B5EF4-FFF2-40B4-BE49-F238E27FC236}">
                  <a16:creationId xmlns:a16="http://schemas.microsoft.com/office/drawing/2014/main" id="{73107F80-8CB4-9246-8E2B-76402DD8F6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/>
                <a:t>a</a:t>
              </a:r>
            </a:p>
          </p:txBody>
        </p:sp>
        <p:sp>
          <p:nvSpPr>
            <p:cNvPr id="19" name="Text Box 18">
              <a:extLst>
                <a:ext uri="{FF2B5EF4-FFF2-40B4-BE49-F238E27FC236}">
                  <a16:creationId xmlns:a16="http://schemas.microsoft.com/office/drawing/2014/main" id="{0343EB0A-0ADF-3540-8348-102008DB0E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</a:rPr>
                <a:t>s</a:t>
              </a:r>
            </a:p>
          </p:txBody>
        </p:sp>
        <p:sp>
          <p:nvSpPr>
            <p:cNvPr id="20" name="Text Box 19">
              <a:extLst>
                <a:ext uri="{FF2B5EF4-FFF2-40B4-BE49-F238E27FC236}">
                  <a16:creationId xmlns:a16="http://schemas.microsoft.com/office/drawing/2014/main" id="{A1A75D75-45D2-194B-A8DD-9116F599C9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</a:rPr>
                <a:t>s, a</a:t>
              </a:r>
            </a:p>
          </p:txBody>
        </p:sp>
        <p:sp>
          <p:nvSpPr>
            <p:cNvPr id="21" name="Text Box 20">
              <a:extLst>
                <a:ext uri="{FF2B5EF4-FFF2-40B4-BE49-F238E27FC236}">
                  <a16:creationId xmlns:a16="http://schemas.microsoft.com/office/drawing/2014/main" id="{5B555E92-C416-724B-A232-D0CE0DDB12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/>
                <a:t>s,a,s</a:t>
              </a:r>
              <a:r>
                <a:rPr lang="ja-JP" altLang="en-US" sz="2400"/>
                <a:t>’</a:t>
              </a:r>
              <a:endParaRPr lang="en-US" sz="2400" dirty="0"/>
            </a:p>
          </p:txBody>
        </p:sp>
        <p:sp>
          <p:nvSpPr>
            <p:cNvPr id="22" name="AutoShape 21">
              <a:extLst>
                <a:ext uri="{FF2B5EF4-FFF2-40B4-BE49-F238E27FC236}">
                  <a16:creationId xmlns:a16="http://schemas.microsoft.com/office/drawing/2014/main" id="{1805222D-75A1-B74B-938B-D12290BE44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/>
            </a:p>
          </p:txBody>
        </p:sp>
        <p:sp>
          <p:nvSpPr>
            <p:cNvPr id="23" name="Text Box 22">
              <a:extLst>
                <a:ext uri="{FF2B5EF4-FFF2-40B4-BE49-F238E27FC236}">
                  <a16:creationId xmlns:a16="http://schemas.microsoft.com/office/drawing/2014/main" id="{F115A41C-AA7E-5E48-9EFB-2B039859E3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</a:rPr>
                <a:t>’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2042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Racing Search Tree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24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5488831-A253-1848-AA6A-2D55C319D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3362" y="1020762"/>
            <a:ext cx="928190" cy="610285"/>
          </a:xfrm>
          <a:prstGeom prst="rect">
            <a:avLst/>
          </a:prstGeom>
          <a:noFill/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6AD9FF14-3FEF-8043-831F-2FF3C745C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54642" y="2849562"/>
            <a:ext cx="1014614" cy="639346"/>
          </a:xfrm>
          <a:prstGeom prst="rect">
            <a:avLst/>
          </a:prstGeom>
          <a:noFill/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B7A4482-0A05-4E4A-90DD-0302C485F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24561" y="4666694"/>
            <a:ext cx="984797" cy="697468"/>
          </a:xfrm>
          <a:prstGeom prst="rect">
            <a:avLst/>
          </a:prstGeom>
          <a:noFill/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DB6852E-93F8-4548-A86E-8A2F199D2A11}"/>
              </a:ext>
            </a:extLst>
          </p:cNvPr>
          <p:cNvSpPr/>
          <p:nvPr/>
        </p:nvSpPr>
        <p:spPr>
          <a:xfrm>
            <a:off x="1770678" y="1935162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B4C5A6-49EB-AA49-B52D-742A962873B1}"/>
              </a:ext>
            </a:extLst>
          </p:cNvPr>
          <p:cNvSpPr/>
          <p:nvPr/>
        </p:nvSpPr>
        <p:spPr>
          <a:xfrm>
            <a:off x="7790478" y="1935162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DA749A7-E9F2-C541-B486-F6BFCD7766F1}"/>
              </a:ext>
            </a:extLst>
          </p:cNvPr>
          <p:cNvCxnSpPr>
            <a:stCxn id="6" idx="2"/>
            <a:endCxn id="12" idx="1"/>
          </p:cNvCxnSpPr>
          <p:nvPr/>
        </p:nvCxnSpPr>
        <p:spPr>
          <a:xfrm>
            <a:off x="5207457" y="1631047"/>
            <a:ext cx="2627658" cy="3487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F2557D4-897C-7549-ACD2-0138A8E042BE}"/>
              </a:ext>
            </a:extLst>
          </p:cNvPr>
          <p:cNvCxnSpPr>
            <a:stCxn id="6" idx="2"/>
            <a:endCxn id="11" idx="7"/>
          </p:cNvCxnSpPr>
          <p:nvPr/>
        </p:nvCxnSpPr>
        <p:spPr>
          <a:xfrm flipH="1">
            <a:off x="2030841" y="1631047"/>
            <a:ext cx="3176616" cy="3487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>
            <a:extLst>
              <a:ext uri="{FF2B5EF4-FFF2-40B4-BE49-F238E27FC236}">
                <a16:creationId xmlns:a16="http://schemas.microsoft.com/office/drawing/2014/main" id="{0DD5DBA3-6673-7546-BA38-6678BE204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6004" y="2849562"/>
            <a:ext cx="928190" cy="610285"/>
          </a:xfrm>
          <a:prstGeom prst="rect">
            <a:avLst/>
          </a:prstGeom>
          <a:noFill/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7AE99E-149C-7140-B498-1239F470C7A8}"/>
              </a:ext>
            </a:extLst>
          </p:cNvPr>
          <p:cNvCxnSpPr>
            <a:stCxn id="12" idx="4"/>
            <a:endCxn id="15" idx="0"/>
          </p:cNvCxnSpPr>
          <p:nvPr/>
        </p:nvCxnSpPr>
        <p:spPr>
          <a:xfrm flipH="1">
            <a:off x="6030099" y="2239962"/>
            <a:ext cx="1912779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EBB42A3-95B9-444E-88A7-A25F8B88ADF3}"/>
              </a:ext>
            </a:extLst>
          </p:cNvPr>
          <p:cNvCxnSpPr>
            <a:stCxn id="12" idx="4"/>
            <a:endCxn id="8" idx="0"/>
          </p:cNvCxnSpPr>
          <p:nvPr/>
        </p:nvCxnSpPr>
        <p:spPr>
          <a:xfrm>
            <a:off x="7942878" y="2239962"/>
            <a:ext cx="2219072" cy="609600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>
            <a:extLst>
              <a:ext uri="{FF2B5EF4-FFF2-40B4-BE49-F238E27FC236}">
                <a16:creationId xmlns:a16="http://schemas.microsoft.com/office/drawing/2014/main" id="{5A30EFA3-A9B1-D34A-B5F6-E504D5463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1204" y="2848877"/>
            <a:ext cx="928190" cy="610285"/>
          </a:xfrm>
          <a:prstGeom prst="rect">
            <a:avLst/>
          </a:prstGeom>
          <a:noFill/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9E6724-2366-0543-969B-E81096A235B8}"/>
              </a:ext>
            </a:extLst>
          </p:cNvPr>
          <p:cNvCxnSpPr>
            <a:stCxn id="11" idx="4"/>
            <a:endCxn id="18" idx="0"/>
          </p:cNvCxnSpPr>
          <p:nvPr/>
        </p:nvCxnSpPr>
        <p:spPr>
          <a:xfrm flipH="1">
            <a:off x="1915299" y="2239962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2">
            <a:extLst>
              <a:ext uri="{FF2B5EF4-FFF2-40B4-BE49-F238E27FC236}">
                <a16:creationId xmlns:a16="http://schemas.microsoft.com/office/drawing/2014/main" id="{88982BDA-46C7-D648-8DE2-AFFBBA85E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2842" y="4754562"/>
            <a:ext cx="1014614" cy="639346"/>
          </a:xfrm>
          <a:prstGeom prst="rect">
            <a:avLst/>
          </a:prstGeom>
          <a:noFill/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457F9398-6059-2B4E-9661-143A34081647}"/>
              </a:ext>
            </a:extLst>
          </p:cNvPr>
          <p:cNvSpPr/>
          <p:nvPr/>
        </p:nvSpPr>
        <p:spPr>
          <a:xfrm>
            <a:off x="764520" y="3839477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FC35200-24D1-9D40-BBF2-8F5AB05297C3}"/>
              </a:ext>
            </a:extLst>
          </p:cNvPr>
          <p:cNvSpPr/>
          <p:nvPr/>
        </p:nvSpPr>
        <p:spPr>
          <a:xfrm>
            <a:off x="2780040" y="3839477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D7469A7-176F-4748-9976-AD86EE289B5F}"/>
              </a:ext>
            </a:extLst>
          </p:cNvPr>
          <p:cNvCxnSpPr>
            <a:stCxn id="18" idx="2"/>
            <a:endCxn id="22" idx="1"/>
          </p:cNvCxnSpPr>
          <p:nvPr/>
        </p:nvCxnSpPr>
        <p:spPr>
          <a:xfrm>
            <a:off x="1915299" y="3459162"/>
            <a:ext cx="909378" cy="424952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CCF5314-A8D7-F74D-884C-6FFA8756F133}"/>
              </a:ext>
            </a:extLst>
          </p:cNvPr>
          <p:cNvCxnSpPr>
            <a:stCxn id="18" idx="2"/>
            <a:endCxn id="21" idx="7"/>
          </p:cNvCxnSpPr>
          <p:nvPr/>
        </p:nvCxnSpPr>
        <p:spPr>
          <a:xfrm flipH="1">
            <a:off x="1024683" y="3459162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>
            <a:extLst>
              <a:ext uri="{FF2B5EF4-FFF2-40B4-BE49-F238E27FC236}">
                <a16:creationId xmlns:a16="http://schemas.microsoft.com/office/drawing/2014/main" id="{DCC60214-BB7E-E64C-AE02-4E291C411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0804" y="4754562"/>
            <a:ext cx="928190" cy="610285"/>
          </a:xfrm>
          <a:prstGeom prst="rect">
            <a:avLst/>
          </a:prstGeom>
          <a:noFill/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FBAF9CF-9B1C-BC46-BCF3-24C6FB47556B}"/>
              </a:ext>
            </a:extLst>
          </p:cNvPr>
          <p:cNvCxnSpPr>
            <a:stCxn id="22" idx="4"/>
            <a:endCxn id="26" idx="0"/>
          </p:cNvCxnSpPr>
          <p:nvPr/>
        </p:nvCxnSpPr>
        <p:spPr>
          <a:xfrm flipH="1">
            <a:off x="2524899" y="4144277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39A4364-5779-7B46-8D25-24215C4DF514}"/>
              </a:ext>
            </a:extLst>
          </p:cNvPr>
          <p:cNvCxnSpPr>
            <a:stCxn id="22" idx="4"/>
            <a:endCxn id="20" idx="0"/>
          </p:cNvCxnSpPr>
          <p:nvPr/>
        </p:nvCxnSpPr>
        <p:spPr>
          <a:xfrm>
            <a:off x="2932440" y="4144277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>
            <a:extLst>
              <a:ext uri="{FF2B5EF4-FFF2-40B4-BE49-F238E27FC236}">
                <a16:creationId xmlns:a16="http://schemas.microsoft.com/office/drawing/2014/main" id="{A0A1F222-A01B-C548-8B45-80217F6E5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0604" y="4753192"/>
            <a:ext cx="928190" cy="610285"/>
          </a:xfrm>
          <a:prstGeom prst="rect">
            <a:avLst/>
          </a:prstGeom>
          <a:noFill/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E7E0A24-4B7A-1145-8142-221C74898626}"/>
              </a:ext>
            </a:extLst>
          </p:cNvPr>
          <p:cNvCxnSpPr>
            <a:stCxn id="21" idx="4"/>
            <a:endCxn id="29" idx="0"/>
          </p:cNvCxnSpPr>
          <p:nvPr/>
        </p:nvCxnSpPr>
        <p:spPr>
          <a:xfrm>
            <a:off x="916920" y="4144277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0A06A258-FAB4-904A-9EC2-A6BAB03A7A48}"/>
              </a:ext>
            </a:extLst>
          </p:cNvPr>
          <p:cNvSpPr/>
          <p:nvPr/>
        </p:nvSpPr>
        <p:spPr>
          <a:xfrm>
            <a:off x="4863762" y="3839477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F7ECBDF-A6ED-B244-B338-0CFDC237C6AD}"/>
              </a:ext>
            </a:extLst>
          </p:cNvPr>
          <p:cNvCxnSpPr>
            <a:endCxn id="31" idx="7"/>
          </p:cNvCxnSpPr>
          <p:nvPr/>
        </p:nvCxnSpPr>
        <p:spPr>
          <a:xfrm flipH="1">
            <a:off x="5123925" y="3459162"/>
            <a:ext cx="890616" cy="424952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>
            <a:extLst>
              <a:ext uri="{FF2B5EF4-FFF2-40B4-BE49-F238E27FC236}">
                <a16:creationId xmlns:a16="http://schemas.microsoft.com/office/drawing/2014/main" id="{CA1D646E-D628-CD4E-9788-49143DF62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9846" y="4753192"/>
            <a:ext cx="928190" cy="610285"/>
          </a:xfrm>
          <a:prstGeom prst="rect">
            <a:avLst/>
          </a:prstGeom>
          <a:noFill/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55A9938-F8A6-424A-9136-8CBCA7A99713}"/>
              </a:ext>
            </a:extLst>
          </p:cNvPr>
          <p:cNvCxnSpPr>
            <a:stCxn id="31" idx="4"/>
            <a:endCxn id="33" idx="0"/>
          </p:cNvCxnSpPr>
          <p:nvPr/>
        </p:nvCxnSpPr>
        <p:spPr>
          <a:xfrm>
            <a:off x="5016162" y="4144277"/>
            <a:ext cx="7779" cy="60891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2">
            <a:extLst>
              <a:ext uri="{FF2B5EF4-FFF2-40B4-BE49-F238E27FC236}">
                <a16:creationId xmlns:a16="http://schemas.microsoft.com/office/drawing/2014/main" id="{C1554A2B-E4B5-E847-8258-230834B63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7642" y="4754562"/>
            <a:ext cx="1014614" cy="639346"/>
          </a:xfrm>
          <a:prstGeom prst="rect">
            <a:avLst/>
          </a:prstGeom>
          <a:noFill/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23FE4BEB-5E88-FA48-8F2A-AEA0AE40AAA5}"/>
              </a:ext>
            </a:extLst>
          </p:cNvPr>
          <p:cNvSpPr/>
          <p:nvPr/>
        </p:nvSpPr>
        <p:spPr>
          <a:xfrm>
            <a:off x="6894840" y="3839477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9586B66-1540-C944-82CF-81F3E964645A}"/>
              </a:ext>
            </a:extLst>
          </p:cNvPr>
          <p:cNvCxnSpPr>
            <a:stCxn id="15" idx="2"/>
            <a:endCxn id="37" idx="1"/>
          </p:cNvCxnSpPr>
          <p:nvPr/>
        </p:nvCxnSpPr>
        <p:spPr>
          <a:xfrm>
            <a:off x="6030099" y="3459847"/>
            <a:ext cx="909378" cy="424267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2">
            <a:extLst>
              <a:ext uri="{FF2B5EF4-FFF2-40B4-BE49-F238E27FC236}">
                <a16:creationId xmlns:a16="http://schemas.microsoft.com/office/drawing/2014/main" id="{19DF2883-AA0C-1B4C-A471-A387A65CE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5604" y="4754562"/>
            <a:ext cx="928190" cy="610285"/>
          </a:xfrm>
          <a:prstGeom prst="rect">
            <a:avLst/>
          </a:prstGeom>
          <a:noFill/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0B929C0-3BD8-6443-84C1-3F1F3C9C2E20}"/>
              </a:ext>
            </a:extLst>
          </p:cNvPr>
          <p:cNvCxnSpPr>
            <a:stCxn id="37" idx="4"/>
            <a:endCxn id="39" idx="0"/>
          </p:cNvCxnSpPr>
          <p:nvPr/>
        </p:nvCxnSpPr>
        <p:spPr>
          <a:xfrm flipH="1">
            <a:off x="6639699" y="4144277"/>
            <a:ext cx="407541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BEC9F6-C241-7545-95C5-50BA4244694A}"/>
              </a:ext>
            </a:extLst>
          </p:cNvPr>
          <p:cNvCxnSpPr>
            <a:stCxn id="37" idx="4"/>
            <a:endCxn id="35" idx="0"/>
          </p:cNvCxnSpPr>
          <p:nvPr/>
        </p:nvCxnSpPr>
        <p:spPr>
          <a:xfrm>
            <a:off x="7047240" y="4144277"/>
            <a:ext cx="447710" cy="61028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>
            <a:extLst>
              <a:ext uri="{FF2B5EF4-FFF2-40B4-BE49-F238E27FC236}">
                <a16:creationId xmlns:a16="http://schemas.microsoft.com/office/drawing/2014/main" id="{A91F2EB7-1264-264F-BF87-BC03F6ADC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45042" y="4753877"/>
            <a:ext cx="1014614" cy="639346"/>
          </a:xfrm>
          <a:prstGeom prst="rect">
            <a:avLst/>
          </a:prstGeom>
          <a:noFill/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83D356E3-32E4-6A48-8B42-7709D8CB20D8}"/>
              </a:ext>
            </a:extLst>
          </p:cNvPr>
          <p:cNvSpPr/>
          <p:nvPr/>
        </p:nvSpPr>
        <p:spPr>
          <a:xfrm>
            <a:off x="8952240" y="3838792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01D8EE0-2EBD-1E4F-A1A0-8676AAF14F81}"/>
              </a:ext>
            </a:extLst>
          </p:cNvPr>
          <p:cNvCxnSpPr>
            <a:stCxn id="8" idx="2"/>
            <a:endCxn id="43" idx="7"/>
          </p:cNvCxnSpPr>
          <p:nvPr/>
        </p:nvCxnSpPr>
        <p:spPr>
          <a:xfrm flipH="1">
            <a:off x="9212403" y="3488908"/>
            <a:ext cx="949547" cy="394521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>
            <a:extLst>
              <a:ext uri="{FF2B5EF4-FFF2-40B4-BE49-F238E27FC236}">
                <a16:creationId xmlns:a16="http://schemas.microsoft.com/office/drawing/2014/main" id="{8B2D71B3-10F0-B64D-BED4-300E1758F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3004" y="4753877"/>
            <a:ext cx="928190" cy="610285"/>
          </a:xfrm>
          <a:prstGeom prst="rect">
            <a:avLst/>
          </a:prstGeom>
          <a:noFill/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8AB4E7A-1082-5D44-B218-FB2AC9984128}"/>
              </a:ext>
            </a:extLst>
          </p:cNvPr>
          <p:cNvCxnSpPr>
            <a:stCxn id="43" idx="4"/>
            <a:endCxn id="45" idx="0"/>
          </p:cNvCxnSpPr>
          <p:nvPr/>
        </p:nvCxnSpPr>
        <p:spPr>
          <a:xfrm flipH="1">
            <a:off x="8697099" y="4143592"/>
            <a:ext cx="407541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375067A-9A0B-B748-9F4B-4BF459BDB2E6}"/>
              </a:ext>
            </a:extLst>
          </p:cNvPr>
          <p:cNvCxnSpPr>
            <a:stCxn id="43" idx="4"/>
            <a:endCxn id="42" idx="0"/>
          </p:cNvCxnSpPr>
          <p:nvPr/>
        </p:nvCxnSpPr>
        <p:spPr>
          <a:xfrm>
            <a:off x="9104640" y="4143592"/>
            <a:ext cx="447710" cy="610285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48439A49-CB12-A84E-ABDB-D194597963F2}"/>
              </a:ext>
            </a:extLst>
          </p:cNvPr>
          <p:cNvSpPr/>
          <p:nvPr/>
        </p:nvSpPr>
        <p:spPr>
          <a:xfrm>
            <a:off x="11119941" y="3839477"/>
            <a:ext cx="304800" cy="304800"/>
          </a:xfrm>
          <a:prstGeom prst="ellipse">
            <a:avLst/>
          </a:prstGeom>
          <a:solidFill>
            <a:srgbClr val="B8EAC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08AF55B-6F5E-2546-95BE-11ED21BE92E0}"/>
              </a:ext>
            </a:extLst>
          </p:cNvPr>
          <p:cNvCxnSpPr>
            <a:stCxn id="8" idx="2"/>
            <a:endCxn id="48" idx="1"/>
          </p:cNvCxnSpPr>
          <p:nvPr/>
        </p:nvCxnSpPr>
        <p:spPr>
          <a:xfrm>
            <a:off x="10161950" y="3488908"/>
            <a:ext cx="1002628" cy="395206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8949879-AC7C-504C-A681-6AB563AA487A}"/>
              </a:ext>
            </a:extLst>
          </p:cNvPr>
          <p:cNvCxnSpPr>
            <a:stCxn id="48" idx="4"/>
          </p:cNvCxnSpPr>
          <p:nvPr/>
        </p:nvCxnSpPr>
        <p:spPr>
          <a:xfrm>
            <a:off x="11272341" y="4144277"/>
            <a:ext cx="7779" cy="60891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6661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Racing Search Tree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25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6" name="Picture 5" descr="RacingSubTree.png">
            <a:extLst>
              <a:ext uri="{FF2B5EF4-FFF2-40B4-BE49-F238E27FC236}">
                <a16:creationId xmlns:a16="http://schemas.microsoft.com/office/drawing/2014/main" id="{97000929-60B7-4642-8DBF-BAC65FC6A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459" y="3197540"/>
            <a:ext cx="5803005" cy="282226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298C305-B89F-DF47-B079-A05858EC2418}"/>
              </a:ext>
            </a:extLst>
          </p:cNvPr>
          <p:cNvGrpSpPr/>
          <p:nvPr/>
        </p:nvGrpSpPr>
        <p:grpSpPr>
          <a:xfrm>
            <a:off x="2977400" y="1292540"/>
            <a:ext cx="6237200" cy="2286000"/>
            <a:chOff x="460604" y="1295400"/>
            <a:chExt cx="11931837" cy="4373146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563138ED-92A0-D44C-BBC2-90EC02661A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3" y="1295400"/>
              <a:ext cx="928189" cy="610285"/>
            </a:xfrm>
            <a:prstGeom prst="rect">
              <a:avLst/>
            </a:prstGeom>
            <a:noFill/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0B7B2CB1-5E6A-F947-A61E-DE925562BE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12034" y="3124200"/>
              <a:ext cx="1014614" cy="639346"/>
            </a:xfrm>
            <a:prstGeom prst="rect">
              <a:avLst/>
            </a:prstGeom>
            <a:noFill/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8D297825-4D7D-8C47-98B3-48AB7CFB70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407647" y="4941332"/>
              <a:ext cx="984794" cy="697467"/>
            </a:xfrm>
            <a:prstGeom prst="rect">
              <a:avLst/>
            </a:prstGeom>
            <a:noFill/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B6EB150-6F42-4F4E-A972-01D57BA3B2BB}"/>
                </a:ext>
              </a:extLst>
            </p:cNvPr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FC2CC6C-C2FA-4344-A219-1134EDEB1842}"/>
                </a:ext>
              </a:extLst>
            </p:cNvPr>
            <p:cNvSpPr/>
            <p:nvPr/>
          </p:nvSpPr>
          <p:spPr>
            <a:xfrm>
              <a:off x="8153453" y="2209801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2693867-4607-6C4B-B0D5-E1E7E30E3ECB}"/>
                </a:ext>
              </a:extLst>
            </p:cNvPr>
            <p:cNvCxnSpPr>
              <a:stCxn id="10" idx="2"/>
              <a:endCxn id="14" idx="1"/>
            </p:cNvCxnSpPr>
            <p:nvPr/>
          </p:nvCxnSpPr>
          <p:spPr>
            <a:xfrm>
              <a:off x="5207456" y="1905685"/>
              <a:ext cx="2990634" cy="3487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0156A1F-1250-8F45-8AC6-3E1AC28E9FE8}"/>
                </a:ext>
              </a:extLst>
            </p:cNvPr>
            <p:cNvCxnSpPr>
              <a:stCxn id="10" idx="2"/>
              <a:endCxn id="13" idx="7"/>
            </p:cNvCxnSpPr>
            <p:nvPr/>
          </p:nvCxnSpPr>
          <p:spPr>
            <a:xfrm flipH="1">
              <a:off x="2030841" y="1905685"/>
              <a:ext cx="3176616" cy="3487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7710DF6C-55B6-E649-87D5-D825C22A6D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4" y="3124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50BB620-1433-B848-BC5A-21B01251F19D}"/>
                </a:ext>
              </a:extLst>
            </p:cNvPr>
            <p:cNvCxnSpPr>
              <a:stCxn id="14" idx="4"/>
              <a:endCxn id="17" idx="0"/>
            </p:cNvCxnSpPr>
            <p:nvPr/>
          </p:nvCxnSpPr>
          <p:spPr>
            <a:xfrm flipH="1">
              <a:off x="6030098" y="2514601"/>
              <a:ext cx="2275755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056EF4F-CB85-CC45-B817-A04028A56D40}"/>
                </a:ext>
              </a:extLst>
            </p:cNvPr>
            <p:cNvCxnSpPr>
              <a:stCxn id="14" idx="4"/>
              <a:endCxn id="11" idx="0"/>
            </p:cNvCxnSpPr>
            <p:nvPr/>
          </p:nvCxnSpPr>
          <p:spPr>
            <a:xfrm>
              <a:off x="8305854" y="2514601"/>
              <a:ext cx="2413488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23B6F58D-E0D0-EF47-B90B-AE9365DD0E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4" y="3123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64DD6EC-F3ED-824F-96B4-688E3ECB24FF}"/>
                </a:ext>
              </a:extLst>
            </p:cNvPr>
            <p:cNvCxnSpPr>
              <a:stCxn id="13" idx="4"/>
              <a:endCxn id="20" idx="0"/>
            </p:cNvCxnSpPr>
            <p:nvPr/>
          </p:nvCxnSpPr>
          <p:spPr>
            <a:xfrm flipH="1">
              <a:off x="1915299" y="2514600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6C62E702-D085-8D44-AB19-B53B09268E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129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78C4A85-808A-6E4F-812B-70C616E232CC}"/>
                </a:ext>
              </a:extLst>
            </p:cNvPr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8332DD2-3F89-A94F-896E-FF6DE18E0EFD}"/>
                </a:ext>
              </a:extLst>
            </p:cNvPr>
            <p:cNvSpPr/>
            <p:nvPr/>
          </p:nvSpPr>
          <p:spPr>
            <a:xfrm>
              <a:off x="2778807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7C253B9-4FB0-0B4B-8021-1B98FA231A9E}"/>
                </a:ext>
              </a:extLst>
            </p:cNvPr>
            <p:cNvCxnSpPr>
              <a:stCxn id="20" idx="2"/>
              <a:endCxn id="25" idx="1"/>
            </p:cNvCxnSpPr>
            <p:nvPr/>
          </p:nvCxnSpPr>
          <p:spPr>
            <a:xfrm>
              <a:off x="1915298" y="3733800"/>
              <a:ext cx="908145" cy="424951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DB9EE97-2E67-EB4C-9DB3-E837E78CF6ED}"/>
                </a:ext>
              </a:extLst>
            </p:cNvPr>
            <p:cNvCxnSpPr>
              <a:stCxn id="20" idx="2"/>
              <a:endCxn id="23" idx="7"/>
            </p:cNvCxnSpPr>
            <p:nvPr/>
          </p:nvCxnSpPr>
          <p:spPr>
            <a:xfrm flipH="1">
              <a:off x="1024683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E73CA9DF-C13E-3840-9EE0-20D3932F9B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72547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29C440A-6491-6746-B5C3-D81A1361E82E}"/>
                </a:ext>
              </a:extLst>
            </p:cNvPr>
            <p:cNvCxnSpPr>
              <a:stCxn id="25" idx="4"/>
              <a:endCxn id="28" idx="0"/>
            </p:cNvCxnSpPr>
            <p:nvPr/>
          </p:nvCxnSpPr>
          <p:spPr>
            <a:xfrm flipH="1">
              <a:off x="2236642" y="4418915"/>
              <a:ext cx="694565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A04C956-BC20-7644-8CD4-6FB483818BCD}"/>
                </a:ext>
              </a:extLst>
            </p:cNvPr>
            <p:cNvCxnSpPr>
              <a:stCxn id="25" idx="4"/>
              <a:endCxn id="22" idx="0"/>
            </p:cNvCxnSpPr>
            <p:nvPr/>
          </p:nvCxnSpPr>
          <p:spPr>
            <a:xfrm>
              <a:off x="2931207" y="4418915"/>
              <a:ext cx="66423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B72D3519-A202-9544-A4C4-52450E7A4E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8209994-1B70-7842-8F0B-3FADD31E1ED5}"/>
                </a:ext>
              </a:extLst>
            </p:cNvPr>
            <p:cNvCxnSpPr>
              <a:stCxn id="23" idx="4"/>
              <a:endCxn id="31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598DEB6-C1DB-5D42-B620-A29DECFFFA90}"/>
                </a:ext>
              </a:extLst>
            </p:cNvPr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2863AC2-A478-C34A-8CC3-24C99D2DBF7E}"/>
                </a:ext>
              </a:extLst>
            </p:cNvPr>
            <p:cNvCxnSpPr>
              <a:endCxn id="33" idx="7"/>
            </p:cNvCxnSpPr>
            <p:nvPr/>
          </p:nvCxnSpPr>
          <p:spPr>
            <a:xfrm flipH="1">
              <a:off x="5123925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id="{D62CD1B2-26B7-7D40-916D-95BB2CDA32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D52A545-45B4-DC4E-821D-C7F0DDD58EF7}"/>
                </a:ext>
              </a:extLst>
            </p:cNvPr>
            <p:cNvCxnSpPr>
              <a:stCxn id="33" idx="4"/>
              <a:endCxn id="35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6D1B35B9-9BE4-E94F-AFD9-DBC9B59941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9733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934DDAD-FDB0-0B4F-8422-9E770A1B37B1}"/>
                </a:ext>
              </a:extLst>
            </p:cNvPr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B145847-4563-D54A-8FA3-0E7FF3C950BD}"/>
                </a:ext>
              </a:extLst>
            </p:cNvPr>
            <p:cNvCxnSpPr>
              <a:stCxn id="17" idx="2"/>
              <a:endCxn id="39" idx="1"/>
            </p:cNvCxnSpPr>
            <p:nvPr/>
          </p:nvCxnSpPr>
          <p:spPr>
            <a:xfrm>
              <a:off x="6030099" y="3734485"/>
              <a:ext cx="909378" cy="42426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34D5AB6F-B002-964A-AE55-1BF830EE00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9923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6E24C04-0C2E-6647-BBFA-F6829E6368D6}"/>
                </a:ext>
              </a:extLst>
            </p:cNvPr>
            <p:cNvCxnSpPr>
              <a:stCxn id="39" idx="4"/>
              <a:endCxn id="41" idx="0"/>
            </p:cNvCxnSpPr>
            <p:nvPr/>
          </p:nvCxnSpPr>
          <p:spPr>
            <a:xfrm flipH="1">
              <a:off x="6464016" y="4418915"/>
              <a:ext cx="583224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1F12301-94AF-4F46-8ECF-7F6375D43A30}"/>
                </a:ext>
              </a:extLst>
            </p:cNvPr>
            <p:cNvCxnSpPr>
              <a:stCxn id="39" idx="4"/>
              <a:endCxn id="38" idx="0"/>
            </p:cNvCxnSpPr>
            <p:nvPr/>
          </p:nvCxnSpPr>
          <p:spPr>
            <a:xfrm>
              <a:off x="7047240" y="4418915"/>
              <a:ext cx="62980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3BC0144A-755B-D64B-BEF8-F09CD74F75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20493" y="5028515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FC90962-5CB4-8945-939D-AE7791A736A0}"/>
                </a:ext>
              </a:extLst>
            </p:cNvPr>
            <p:cNvSpPr/>
            <p:nvPr/>
          </p:nvSpPr>
          <p:spPr>
            <a:xfrm>
              <a:off x="9478656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84F868A-2505-9B40-87A2-7F9DE4F28B01}"/>
                </a:ext>
              </a:extLst>
            </p:cNvPr>
            <p:cNvCxnSpPr>
              <a:stCxn id="11" idx="2"/>
              <a:endCxn id="45" idx="7"/>
            </p:cNvCxnSpPr>
            <p:nvPr/>
          </p:nvCxnSpPr>
          <p:spPr>
            <a:xfrm flipH="1">
              <a:off x="9738818" y="3763545"/>
              <a:ext cx="980524" cy="39452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5F67C1FA-685B-3243-BEA2-626461A2A9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49581" y="5028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F08238C2-5FF0-514C-BDBA-5A464CD78C02}"/>
                </a:ext>
              </a:extLst>
            </p:cNvPr>
            <p:cNvCxnSpPr>
              <a:stCxn id="45" idx="4"/>
              <a:endCxn id="47" idx="0"/>
            </p:cNvCxnSpPr>
            <p:nvPr/>
          </p:nvCxnSpPr>
          <p:spPr>
            <a:xfrm flipH="1">
              <a:off x="9013677" y="4418230"/>
              <a:ext cx="617379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6F509E5-3CA9-3C49-B5BE-EB8EA2B3F28D}"/>
                </a:ext>
              </a:extLst>
            </p:cNvPr>
            <p:cNvCxnSpPr>
              <a:stCxn id="45" idx="4"/>
              <a:endCxn id="44" idx="0"/>
            </p:cNvCxnSpPr>
            <p:nvPr/>
          </p:nvCxnSpPr>
          <p:spPr>
            <a:xfrm>
              <a:off x="9631056" y="4418230"/>
              <a:ext cx="796745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D105512-9F63-2F47-9D07-000ADBD40B2A}"/>
                </a:ext>
              </a:extLst>
            </p:cNvPr>
            <p:cNvSpPr/>
            <p:nvPr/>
          </p:nvSpPr>
          <p:spPr>
            <a:xfrm>
              <a:off x="11651969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E350A96-8A3E-7C48-9733-ADDD88CAE535}"/>
                </a:ext>
              </a:extLst>
            </p:cNvPr>
            <p:cNvCxnSpPr>
              <a:stCxn id="11" idx="2"/>
              <a:endCxn id="50" idx="1"/>
            </p:cNvCxnSpPr>
            <p:nvPr/>
          </p:nvCxnSpPr>
          <p:spPr>
            <a:xfrm>
              <a:off x="10719342" y="3763545"/>
              <a:ext cx="977264" cy="39520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CB28A74-0F1A-1C4B-9A33-EB90A4AEB63F}"/>
                </a:ext>
              </a:extLst>
            </p:cNvPr>
            <p:cNvCxnSpPr>
              <a:stCxn id="50" idx="4"/>
            </p:cNvCxnSpPr>
            <p:nvPr/>
          </p:nvCxnSpPr>
          <p:spPr>
            <a:xfrm>
              <a:off x="11804369" y="4418915"/>
              <a:ext cx="7778" cy="60891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70860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Racing Search Tree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26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6" name="Content Placeholder 357">
            <a:extLst>
              <a:ext uri="{FF2B5EF4-FFF2-40B4-BE49-F238E27FC236}">
                <a16:creationId xmlns:a16="http://schemas.microsoft.com/office/drawing/2014/main" id="{17E54BEA-FAA4-4244-9E7D-0183C1D98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170" y="1241741"/>
            <a:ext cx="4470400" cy="4729164"/>
          </a:xfrm>
        </p:spPr>
        <p:txBody>
          <a:bodyPr/>
          <a:lstStyle/>
          <a:p>
            <a:r>
              <a:rPr lang="en-US" sz="2400" dirty="0"/>
              <a:t>We’re doing way too much work with </a:t>
            </a:r>
            <a:r>
              <a:rPr lang="en-US" sz="2400" dirty="0" err="1"/>
              <a:t>expectimax</a:t>
            </a:r>
            <a:r>
              <a:rPr lang="en-US" sz="2400" dirty="0"/>
              <a:t>!</a:t>
            </a:r>
          </a:p>
          <a:p>
            <a:pPr lvl="1"/>
            <a:endParaRPr lang="en-US" sz="2000" dirty="0"/>
          </a:p>
          <a:p>
            <a:r>
              <a:rPr lang="en-US" sz="2400" dirty="0"/>
              <a:t>Problem: States are repeated </a:t>
            </a:r>
          </a:p>
          <a:p>
            <a:pPr lvl="1"/>
            <a:r>
              <a:rPr lang="en-US" sz="2000" dirty="0"/>
              <a:t>Idea: Only compute needed quantities once</a:t>
            </a:r>
          </a:p>
          <a:p>
            <a:pPr lvl="1"/>
            <a:endParaRPr lang="en-US" sz="2000" dirty="0"/>
          </a:p>
          <a:p>
            <a:r>
              <a:rPr lang="en-US" sz="2400" dirty="0"/>
              <a:t>Problem: Tree goes on forever</a:t>
            </a:r>
          </a:p>
          <a:p>
            <a:pPr lvl="1"/>
            <a:r>
              <a:rPr lang="en-US" sz="2000" dirty="0"/>
              <a:t>Idea: Do a depth-limited computation, but with increasing depths until change is small</a:t>
            </a:r>
          </a:p>
          <a:p>
            <a:pPr lvl="1"/>
            <a:r>
              <a:rPr lang="en-US" sz="2000" dirty="0"/>
              <a:t>Note: deep parts of the tree eventually don’t matter if </a:t>
            </a:r>
            <a:r>
              <a:rPr lang="el-GR" sz="2000" dirty="0"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en-US" sz="2000" dirty="0"/>
              <a:t> &lt; 1</a:t>
            </a:r>
          </a:p>
        </p:txBody>
      </p:sp>
      <p:pic>
        <p:nvPicPr>
          <p:cNvPr id="8" name="Picture 7" descr="RacingSubTree.png">
            <a:extLst>
              <a:ext uri="{FF2B5EF4-FFF2-40B4-BE49-F238E27FC236}">
                <a16:creationId xmlns:a16="http://schemas.microsoft.com/office/drawing/2014/main" id="{ED5D718D-CA2C-8745-A726-9ED1A540F6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170" y="3197540"/>
            <a:ext cx="5803005" cy="2822260"/>
          </a:xfrm>
          <a:prstGeom prst="rect">
            <a:avLst/>
          </a:prstGeom>
        </p:spPr>
      </p:pic>
      <p:grpSp>
        <p:nvGrpSpPr>
          <p:cNvPr id="10" name="Group 43">
            <a:extLst>
              <a:ext uri="{FF2B5EF4-FFF2-40B4-BE49-F238E27FC236}">
                <a16:creationId xmlns:a16="http://schemas.microsoft.com/office/drawing/2014/main" id="{8F548E33-FA82-6048-B52A-FADB14B49C88}"/>
              </a:ext>
            </a:extLst>
          </p:cNvPr>
          <p:cNvGrpSpPr/>
          <p:nvPr/>
        </p:nvGrpSpPr>
        <p:grpSpPr>
          <a:xfrm>
            <a:off x="5163111" y="1292540"/>
            <a:ext cx="6237200" cy="2286000"/>
            <a:chOff x="460604" y="1295400"/>
            <a:chExt cx="11931837" cy="4373146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8CF62BFF-3010-AB49-85D1-3283FD9E34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3" y="1295400"/>
              <a:ext cx="928189" cy="610285"/>
            </a:xfrm>
            <a:prstGeom prst="rect">
              <a:avLst/>
            </a:prstGeom>
            <a:noFill/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71860D64-3A17-AA40-A303-26D7DB9516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12034" y="3124200"/>
              <a:ext cx="1014614" cy="639346"/>
            </a:xfrm>
            <a:prstGeom prst="rect">
              <a:avLst/>
            </a:prstGeom>
            <a:noFill/>
          </p:spPr>
        </p:pic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23492F5E-5B94-D741-AC4A-2D0E8AF5A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407647" y="4941332"/>
              <a:ext cx="984794" cy="697467"/>
            </a:xfrm>
            <a:prstGeom prst="rect">
              <a:avLst/>
            </a:prstGeom>
            <a:noFill/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0FDBDFB-3782-9D45-8FA4-7D875E5CFD03}"/>
                </a:ext>
              </a:extLst>
            </p:cNvPr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B04BBB8-81BF-A54E-9C5A-131E13DDA3DF}"/>
                </a:ext>
              </a:extLst>
            </p:cNvPr>
            <p:cNvSpPr/>
            <p:nvPr/>
          </p:nvSpPr>
          <p:spPr>
            <a:xfrm>
              <a:off x="8153453" y="2209801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AA1FFBB-277F-D54C-AF67-37BF2FF02FEE}"/>
                </a:ext>
              </a:extLst>
            </p:cNvPr>
            <p:cNvCxnSpPr>
              <a:stCxn id="11" idx="2"/>
              <a:endCxn id="15" idx="1"/>
            </p:cNvCxnSpPr>
            <p:nvPr/>
          </p:nvCxnSpPr>
          <p:spPr>
            <a:xfrm>
              <a:off x="5207456" y="1905685"/>
              <a:ext cx="2990634" cy="3487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361CAAD-01E5-6347-A6DD-656E7CC24BCB}"/>
                </a:ext>
              </a:extLst>
            </p:cNvPr>
            <p:cNvCxnSpPr>
              <a:stCxn id="11" idx="2"/>
              <a:endCxn id="14" idx="7"/>
            </p:cNvCxnSpPr>
            <p:nvPr/>
          </p:nvCxnSpPr>
          <p:spPr>
            <a:xfrm flipH="1">
              <a:off x="2030841" y="1905685"/>
              <a:ext cx="3176616" cy="3487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30966C71-8A48-1F44-8993-718201FC28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4" y="3124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B6A6C76-9398-0345-84F5-2AF14C41BAA1}"/>
                </a:ext>
              </a:extLst>
            </p:cNvPr>
            <p:cNvCxnSpPr>
              <a:stCxn id="15" idx="4"/>
              <a:endCxn id="18" idx="0"/>
            </p:cNvCxnSpPr>
            <p:nvPr/>
          </p:nvCxnSpPr>
          <p:spPr>
            <a:xfrm flipH="1">
              <a:off x="6030098" y="2514601"/>
              <a:ext cx="2275755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D66BB5B-9036-D246-BEC4-FEEBEA9BCA7B}"/>
                </a:ext>
              </a:extLst>
            </p:cNvPr>
            <p:cNvCxnSpPr>
              <a:stCxn id="15" idx="4"/>
              <a:endCxn id="12" idx="0"/>
            </p:cNvCxnSpPr>
            <p:nvPr/>
          </p:nvCxnSpPr>
          <p:spPr>
            <a:xfrm>
              <a:off x="8305854" y="2514601"/>
              <a:ext cx="2413488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8AC0A805-A371-B743-8FFA-DF7A70EC35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3" y="3123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693D4A5-9722-AB44-8EB4-66FB8DECB5D4}"/>
                </a:ext>
              </a:extLst>
            </p:cNvPr>
            <p:cNvCxnSpPr>
              <a:stCxn id="14" idx="4"/>
              <a:endCxn id="21" idx="0"/>
            </p:cNvCxnSpPr>
            <p:nvPr/>
          </p:nvCxnSpPr>
          <p:spPr>
            <a:xfrm flipH="1">
              <a:off x="1915299" y="2514600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8DCA1547-ECAC-8541-B611-E960276EF3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129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4C169E4-E2D8-E14A-863D-C7783B22E23C}"/>
                </a:ext>
              </a:extLst>
            </p:cNvPr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6FF9666-0502-2E4D-B488-FF1827364D9D}"/>
                </a:ext>
              </a:extLst>
            </p:cNvPr>
            <p:cNvSpPr/>
            <p:nvPr/>
          </p:nvSpPr>
          <p:spPr>
            <a:xfrm>
              <a:off x="2778807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B722E38-4344-9F4B-B3EB-5BCF2AF04DFF}"/>
                </a:ext>
              </a:extLst>
            </p:cNvPr>
            <p:cNvCxnSpPr>
              <a:stCxn id="21" idx="2"/>
              <a:endCxn id="26" idx="1"/>
            </p:cNvCxnSpPr>
            <p:nvPr/>
          </p:nvCxnSpPr>
          <p:spPr>
            <a:xfrm>
              <a:off x="1915298" y="3733800"/>
              <a:ext cx="908145" cy="424951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99E3BDD-17B6-0645-B7E2-CAAACDFCC5B1}"/>
                </a:ext>
              </a:extLst>
            </p:cNvPr>
            <p:cNvCxnSpPr>
              <a:stCxn id="21" idx="2"/>
              <a:endCxn id="25" idx="7"/>
            </p:cNvCxnSpPr>
            <p:nvPr/>
          </p:nvCxnSpPr>
          <p:spPr>
            <a:xfrm flipH="1">
              <a:off x="1024683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E263236E-3C7D-8846-80FD-5EA25E8C99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72547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63E8918-2C6B-AF49-81D8-257C448201C3}"/>
                </a:ext>
              </a:extLst>
            </p:cNvPr>
            <p:cNvCxnSpPr>
              <a:stCxn id="26" idx="4"/>
              <a:endCxn id="29" idx="0"/>
            </p:cNvCxnSpPr>
            <p:nvPr/>
          </p:nvCxnSpPr>
          <p:spPr>
            <a:xfrm flipH="1">
              <a:off x="2236642" y="4418915"/>
              <a:ext cx="694565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DB89A15-931F-8549-BF0A-50669E9F32A0}"/>
                </a:ext>
              </a:extLst>
            </p:cNvPr>
            <p:cNvCxnSpPr>
              <a:stCxn id="26" idx="4"/>
              <a:endCxn id="23" idx="0"/>
            </p:cNvCxnSpPr>
            <p:nvPr/>
          </p:nvCxnSpPr>
          <p:spPr>
            <a:xfrm>
              <a:off x="2931207" y="4418915"/>
              <a:ext cx="66423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F5AF4BAB-1E24-0545-BEF5-0D9E1284B2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E34768D-0A3B-5747-8280-F318EC18411F}"/>
                </a:ext>
              </a:extLst>
            </p:cNvPr>
            <p:cNvCxnSpPr>
              <a:stCxn id="25" idx="4"/>
              <a:endCxn id="32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086E6A0-6D70-A24A-930C-72637AA58BF1}"/>
                </a:ext>
              </a:extLst>
            </p:cNvPr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1989540-EBF5-6348-AE98-8CD31B92BDBE}"/>
                </a:ext>
              </a:extLst>
            </p:cNvPr>
            <p:cNvCxnSpPr>
              <a:endCxn id="34" idx="7"/>
            </p:cNvCxnSpPr>
            <p:nvPr/>
          </p:nvCxnSpPr>
          <p:spPr>
            <a:xfrm flipH="1">
              <a:off x="5123925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2">
              <a:extLst>
                <a:ext uri="{FF2B5EF4-FFF2-40B4-BE49-F238E27FC236}">
                  <a16:creationId xmlns:a16="http://schemas.microsoft.com/office/drawing/2014/main" id="{E3251B73-43CB-E643-B9BC-E4B380BC96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AE3E591-3F07-1340-8B7E-6FB11AAF2FA9}"/>
                </a:ext>
              </a:extLst>
            </p:cNvPr>
            <p:cNvCxnSpPr>
              <a:stCxn id="34" idx="4"/>
              <a:endCxn id="37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2">
              <a:extLst>
                <a:ext uri="{FF2B5EF4-FFF2-40B4-BE49-F238E27FC236}">
                  <a16:creationId xmlns:a16="http://schemas.microsoft.com/office/drawing/2014/main" id="{629CDF3B-37AD-8B4D-BE7C-A19C6DF4DD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9733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AB64B42-0C5C-8445-AE3E-60402F037CA8}"/>
                </a:ext>
              </a:extLst>
            </p:cNvPr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CEDCB74-99B1-0242-9F40-EC99C52148E3}"/>
                </a:ext>
              </a:extLst>
            </p:cNvPr>
            <p:cNvCxnSpPr>
              <a:stCxn id="18" idx="2"/>
              <a:endCxn id="40" idx="1"/>
            </p:cNvCxnSpPr>
            <p:nvPr/>
          </p:nvCxnSpPr>
          <p:spPr>
            <a:xfrm>
              <a:off x="6030099" y="3734485"/>
              <a:ext cx="909378" cy="42426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CFE776AB-F959-F946-A2C4-72A6F24BA2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9923" y="5029200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6F1CD9A3-FCC7-1149-80A3-7C174A6E70E1}"/>
                </a:ext>
              </a:extLst>
            </p:cNvPr>
            <p:cNvCxnSpPr>
              <a:stCxn id="40" idx="4"/>
              <a:endCxn id="42" idx="0"/>
            </p:cNvCxnSpPr>
            <p:nvPr/>
          </p:nvCxnSpPr>
          <p:spPr>
            <a:xfrm flipH="1">
              <a:off x="6464016" y="4418915"/>
              <a:ext cx="583224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6F07DA6-DD4B-1641-A250-25C1848AD99D}"/>
                </a:ext>
              </a:extLst>
            </p:cNvPr>
            <p:cNvCxnSpPr>
              <a:stCxn id="40" idx="4"/>
              <a:endCxn id="39" idx="0"/>
            </p:cNvCxnSpPr>
            <p:nvPr/>
          </p:nvCxnSpPr>
          <p:spPr>
            <a:xfrm>
              <a:off x="7047240" y="4418915"/>
              <a:ext cx="62980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Picture 2">
              <a:extLst>
                <a:ext uri="{FF2B5EF4-FFF2-40B4-BE49-F238E27FC236}">
                  <a16:creationId xmlns:a16="http://schemas.microsoft.com/office/drawing/2014/main" id="{0F9517C8-BCD1-1044-8CEE-6B509CFABE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20493" y="5028515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A0A93E-3019-9148-8751-5864659FB5EA}"/>
                </a:ext>
              </a:extLst>
            </p:cNvPr>
            <p:cNvSpPr/>
            <p:nvPr/>
          </p:nvSpPr>
          <p:spPr>
            <a:xfrm>
              <a:off x="9478656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0F73FF3-3ADE-FD40-A8AA-F056F1CA7E64}"/>
                </a:ext>
              </a:extLst>
            </p:cNvPr>
            <p:cNvCxnSpPr>
              <a:stCxn id="12" idx="2"/>
              <a:endCxn id="46" idx="7"/>
            </p:cNvCxnSpPr>
            <p:nvPr/>
          </p:nvCxnSpPr>
          <p:spPr>
            <a:xfrm flipH="1">
              <a:off x="9738818" y="3763545"/>
              <a:ext cx="980524" cy="39452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Picture 2">
              <a:extLst>
                <a:ext uri="{FF2B5EF4-FFF2-40B4-BE49-F238E27FC236}">
                  <a16:creationId xmlns:a16="http://schemas.microsoft.com/office/drawing/2014/main" id="{1250DBF0-D71F-334E-A169-12887BC2E2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49581" y="5028515"/>
              <a:ext cx="928189" cy="610285"/>
            </a:xfrm>
            <a:prstGeom prst="rect">
              <a:avLst/>
            </a:prstGeom>
            <a:noFill/>
          </p:spPr>
        </p:pic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84DF0D9-92AB-4A4D-B12B-6BED3150DB6C}"/>
                </a:ext>
              </a:extLst>
            </p:cNvPr>
            <p:cNvCxnSpPr>
              <a:stCxn id="46" idx="4"/>
              <a:endCxn id="48" idx="0"/>
            </p:cNvCxnSpPr>
            <p:nvPr/>
          </p:nvCxnSpPr>
          <p:spPr>
            <a:xfrm flipH="1">
              <a:off x="9013677" y="4418230"/>
              <a:ext cx="617379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1D4975F-2BB0-EB40-83D9-F0C59F1F4C5B}"/>
                </a:ext>
              </a:extLst>
            </p:cNvPr>
            <p:cNvCxnSpPr>
              <a:stCxn id="46" idx="4"/>
              <a:endCxn id="45" idx="0"/>
            </p:cNvCxnSpPr>
            <p:nvPr/>
          </p:nvCxnSpPr>
          <p:spPr>
            <a:xfrm>
              <a:off x="9631056" y="4418230"/>
              <a:ext cx="796745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8803D4C-98A3-164B-888E-A049C85F9BE6}"/>
                </a:ext>
              </a:extLst>
            </p:cNvPr>
            <p:cNvSpPr/>
            <p:nvPr/>
          </p:nvSpPr>
          <p:spPr>
            <a:xfrm>
              <a:off x="11651969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EC196DD-1554-2C49-980D-BF983A2EE552}"/>
                </a:ext>
              </a:extLst>
            </p:cNvPr>
            <p:cNvCxnSpPr>
              <a:stCxn id="12" idx="2"/>
              <a:endCxn id="51" idx="1"/>
            </p:cNvCxnSpPr>
            <p:nvPr/>
          </p:nvCxnSpPr>
          <p:spPr>
            <a:xfrm>
              <a:off x="10719342" y="3763545"/>
              <a:ext cx="977264" cy="39520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2D794B9-4581-3A4A-BBB1-0A9542B91311}"/>
                </a:ext>
              </a:extLst>
            </p:cNvPr>
            <p:cNvCxnSpPr>
              <a:stCxn id="51" idx="4"/>
            </p:cNvCxnSpPr>
            <p:nvPr/>
          </p:nvCxnSpPr>
          <p:spPr>
            <a:xfrm>
              <a:off x="11804369" y="4418915"/>
              <a:ext cx="7778" cy="60891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053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Time-Limited Values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27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AA9155-467C-E544-8FD3-0D8121C7E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257562"/>
            <a:ext cx="7823200" cy="4729164"/>
          </a:xfrm>
        </p:spPr>
        <p:txBody>
          <a:bodyPr/>
          <a:lstStyle/>
          <a:p>
            <a:r>
              <a:rPr lang="en-US" sz="2400" dirty="0"/>
              <a:t>Key idea: time-limited values</a:t>
            </a:r>
          </a:p>
          <a:p>
            <a:pPr lvl="4"/>
            <a:endParaRPr lang="en-US" sz="1200" dirty="0"/>
          </a:p>
          <a:p>
            <a:r>
              <a:rPr lang="en-US" sz="2400" dirty="0"/>
              <a:t>Define </a:t>
            </a:r>
            <a:r>
              <a:rPr lang="en-US" sz="2400" dirty="0" err="1"/>
              <a:t>V</a:t>
            </a:r>
            <a:r>
              <a:rPr lang="en-US" sz="2400" baseline="-25000" dirty="0" err="1"/>
              <a:t>k</a:t>
            </a:r>
            <a:r>
              <a:rPr lang="en-US" sz="2400" dirty="0"/>
              <a:t>(s) to be the optimal value of s if the game ends in k more time steps</a:t>
            </a:r>
          </a:p>
          <a:p>
            <a:pPr lvl="1"/>
            <a:r>
              <a:rPr lang="en-US" sz="2000" dirty="0"/>
              <a:t>Equivalently, it’s what a depth-k </a:t>
            </a:r>
            <a:r>
              <a:rPr lang="en-US" sz="2000" dirty="0" err="1"/>
              <a:t>expectimax</a:t>
            </a:r>
            <a:r>
              <a:rPr lang="en-US" sz="2000" dirty="0"/>
              <a:t> would give from s</a:t>
            </a:r>
          </a:p>
          <a:p>
            <a:endParaRPr lang="en-US" sz="2400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7072F01-7E51-EE45-BEB0-864E8536F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29020" y="1124739"/>
            <a:ext cx="2248579" cy="2164822"/>
          </a:xfrm>
          <a:prstGeom prst="rect">
            <a:avLst/>
          </a:prstGeom>
          <a:noFill/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04AEDF0-A919-E449-AF5F-316CDB23C9F6}"/>
              </a:ext>
            </a:extLst>
          </p:cNvPr>
          <p:cNvGrpSpPr/>
          <p:nvPr/>
        </p:nvGrpSpPr>
        <p:grpSpPr>
          <a:xfrm>
            <a:off x="1524350" y="3822961"/>
            <a:ext cx="4492280" cy="1731062"/>
            <a:chOff x="460604" y="1295400"/>
            <a:chExt cx="11348754" cy="4373146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499B084A-AE57-704F-959D-37D877BC75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2" y="1295400"/>
              <a:ext cx="928190" cy="610286"/>
            </a:xfrm>
            <a:prstGeom prst="rect">
              <a:avLst/>
            </a:prstGeom>
            <a:noFill/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79E90C43-6ADD-2544-8A0B-BFE68163EA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654641" y="3124199"/>
              <a:ext cx="1014612" cy="639346"/>
            </a:xfrm>
            <a:prstGeom prst="rect">
              <a:avLst/>
            </a:prstGeom>
            <a:noFill/>
          </p:spPr>
        </p:pic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DDAC47BA-0FD2-3447-A789-EA34809937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824561" y="4941331"/>
              <a:ext cx="984797" cy="697468"/>
            </a:xfrm>
            <a:prstGeom prst="rect">
              <a:avLst/>
            </a:prstGeom>
            <a:noFill/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AC1781C-BCFD-D046-85D1-E2FEFBC8C420}"/>
                </a:ext>
              </a:extLst>
            </p:cNvPr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0ED53AA-3D79-9E4F-BF26-A70ECA267F1F}"/>
                </a:ext>
              </a:extLst>
            </p:cNvPr>
            <p:cNvSpPr/>
            <p:nvPr/>
          </p:nvSpPr>
          <p:spPr>
            <a:xfrm>
              <a:off x="77904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76C2F9-001C-CD41-939C-D8E7D12E7707}"/>
                </a:ext>
              </a:extLst>
            </p:cNvPr>
            <p:cNvCxnSpPr>
              <a:stCxn id="11" idx="2"/>
              <a:endCxn id="15" idx="1"/>
            </p:cNvCxnSpPr>
            <p:nvPr/>
          </p:nvCxnSpPr>
          <p:spPr>
            <a:xfrm>
              <a:off x="5207457" y="1905685"/>
              <a:ext cx="2627658" cy="3487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F82BFF6-1716-6048-9C6E-C9647D445A61}"/>
                </a:ext>
              </a:extLst>
            </p:cNvPr>
            <p:cNvCxnSpPr>
              <a:stCxn id="11" idx="2"/>
              <a:endCxn id="14" idx="7"/>
            </p:cNvCxnSpPr>
            <p:nvPr/>
          </p:nvCxnSpPr>
          <p:spPr>
            <a:xfrm flipH="1">
              <a:off x="2030841" y="1905685"/>
              <a:ext cx="3176616" cy="3487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F55A0B30-EE06-6D40-BC4B-B5A03FD34F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5" y="3124199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E9B27DD-E3BB-874A-A336-244DFCF8B99E}"/>
                </a:ext>
              </a:extLst>
            </p:cNvPr>
            <p:cNvCxnSpPr>
              <a:stCxn id="15" idx="4"/>
              <a:endCxn id="18" idx="0"/>
            </p:cNvCxnSpPr>
            <p:nvPr/>
          </p:nvCxnSpPr>
          <p:spPr>
            <a:xfrm flipH="1">
              <a:off x="6030099" y="2514600"/>
              <a:ext cx="1912779" cy="609600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C393711-975B-3046-827C-9A7C387E8BA7}"/>
                </a:ext>
              </a:extLst>
            </p:cNvPr>
            <p:cNvCxnSpPr>
              <a:stCxn id="15" idx="4"/>
              <a:endCxn id="12" idx="0"/>
            </p:cNvCxnSpPr>
            <p:nvPr/>
          </p:nvCxnSpPr>
          <p:spPr>
            <a:xfrm>
              <a:off x="7942878" y="2514600"/>
              <a:ext cx="2219072" cy="609600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A6B2BDC5-C884-064F-8896-53CC5B33E9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4" y="3123514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8315EC8-B452-A84F-92BC-36DA44505778}"/>
                </a:ext>
              </a:extLst>
            </p:cNvPr>
            <p:cNvCxnSpPr>
              <a:stCxn id="14" idx="4"/>
              <a:endCxn id="21" idx="0"/>
            </p:cNvCxnSpPr>
            <p:nvPr/>
          </p:nvCxnSpPr>
          <p:spPr>
            <a:xfrm flipH="1">
              <a:off x="1915299" y="2514600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5B2C4317-D81D-B94E-B2AD-8DE203C2D4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872842" y="5029200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9643205-01FB-2C4D-AF01-2D67FDF41BDD}"/>
                </a:ext>
              </a:extLst>
            </p:cNvPr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622A3FC-4092-434E-8AFF-6969E3C3AE68}"/>
                </a:ext>
              </a:extLst>
            </p:cNvPr>
            <p:cNvSpPr/>
            <p:nvPr/>
          </p:nvSpPr>
          <p:spPr>
            <a:xfrm>
              <a:off x="27800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8EA5F62-C3BF-564F-BC33-96DF7FBBE31E}"/>
                </a:ext>
              </a:extLst>
            </p:cNvPr>
            <p:cNvCxnSpPr>
              <a:stCxn id="21" idx="2"/>
              <a:endCxn id="26" idx="1"/>
            </p:cNvCxnSpPr>
            <p:nvPr/>
          </p:nvCxnSpPr>
          <p:spPr>
            <a:xfrm>
              <a:off x="1915299" y="3733800"/>
              <a:ext cx="909378" cy="4249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F8B6C1B-A351-D140-9EA0-B2127AE0A52B}"/>
                </a:ext>
              </a:extLst>
            </p:cNvPr>
            <p:cNvCxnSpPr>
              <a:stCxn id="21" idx="2"/>
              <a:endCxn id="25" idx="7"/>
            </p:cNvCxnSpPr>
            <p:nvPr/>
          </p:nvCxnSpPr>
          <p:spPr>
            <a:xfrm flipH="1">
              <a:off x="1024683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4493C753-3288-524F-98C2-08EC053A63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060805" y="5029200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263BC3B-1A00-2F4B-B863-14BC0E847CD3}"/>
                </a:ext>
              </a:extLst>
            </p:cNvPr>
            <p:cNvCxnSpPr>
              <a:stCxn id="26" idx="4"/>
              <a:endCxn id="29" idx="0"/>
            </p:cNvCxnSpPr>
            <p:nvPr/>
          </p:nvCxnSpPr>
          <p:spPr>
            <a:xfrm flipH="1">
              <a:off x="2524899" y="4418915"/>
              <a:ext cx="407541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772E483-6E53-3B4C-9E7E-B3264D6C5BCA}"/>
                </a:ext>
              </a:extLst>
            </p:cNvPr>
            <p:cNvCxnSpPr>
              <a:stCxn id="26" idx="4"/>
              <a:endCxn id="23" idx="0"/>
            </p:cNvCxnSpPr>
            <p:nvPr/>
          </p:nvCxnSpPr>
          <p:spPr>
            <a:xfrm>
              <a:off x="2932440" y="4418915"/>
              <a:ext cx="44771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3B676321-21F5-9942-BACD-4903DF2A17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1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5FC9B65-4CE0-284F-9E8A-8935AF50EA9C}"/>
                </a:ext>
              </a:extLst>
            </p:cNvPr>
            <p:cNvCxnSpPr>
              <a:stCxn id="25" idx="4"/>
              <a:endCxn id="32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37A343E-C9EA-6B41-B671-200F0D82FFA9}"/>
                </a:ext>
              </a:extLst>
            </p:cNvPr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026B9CE-575E-B742-97B1-B9A5B3F47F40}"/>
                </a:ext>
              </a:extLst>
            </p:cNvPr>
            <p:cNvCxnSpPr>
              <a:endCxn id="34" idx="7"/>
            </p:cNvCxnSpPr>
            <p:nvPr/>
          </p:nvCxnSpPr>
          <p:spPr>
            <a:xfrm flipH="1">
              <a:off x="5123925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2">
              <a:extLst>
                <a:ext uri="{FF2B5EF4-FFF2-40B4-BE49-F238E27FC236}">
                  <a16:creationId xmlns:a16="http://schemas.microsoft.com/office/drawing/2014/main" id="{D113990E-B6C7-4140-A7E7-131664BEB1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1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5B7902F-7A30-A940-A4E6-A8E3E7862356}"/>
                </a:ext>
              </a:extLst>
            </p:cNvPr>
            <p:cNvCxnSpPr>
              <a:stCxn id="34" idx="4"/>
              <a:endCxn id="37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Picture 2">
              <a:extLst>
                <a:ext uri="{FF2B5EF4-FFF2-40B4-BE49-F238E27FC236}">
                  <a16:creationId xmlns:a16="http://schemas.microsoft.com/office/drawing/2014/main" id="{36EB1F90-5BF2-A946-886D-725B0420EB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987643" y="5029200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C3F63C9-BA92-F040-A050-6B994023C589}"/>
                </a:ext>
              </a:extLst>
            </p:cNvPr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B11210E-BB45-6747-9A94-C526625DBCE3}"/>
                </a:ext>
              </a:extLst>
            </p:cNvPr>
            <p:cNvCxnSpPr>
              <a:stCxn id="18" idx="2"/>
              <a:endCxn id="40" idx="1"/>
            </p:cNvCxnSpPr>
            <p:nvPr/>
          </p:nvCxnSpPr>
          <p:spPr>
            <a:xfrm>
              <a:off x="6030099" y="3734485"/>
              <a:ext cx="909378" cy="42426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Picture 2">
              <a:extLst>
                <a:ext uri="{FF2B5EF4-FFF2-40B4-BE49-F238E27FC236}">
                  <a16:creationId xmlns:a16="http://schemas.microsoft.com/office/drawing/2014/main" id="{6DAC4B3C-37D0-DC4F-9F8C-22F27E8EFF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175604" y="5029200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A662869-D6AE-9441-9339-A254AC571541}"/>
                </a:ext>
              </a:extLst>
            </p:cNvPr>
            <p:cNvCxnSpPr>
              <a:stCxn id="40" idx="4"/>
              <a:endCxn id="42" idx="0"/>
            </p:cNvCxnSpPr>
            <p:nvPr/>
          </p:nvCxnSpPr>
          <p:spPr>
            <a:xfrm flipH="1">
              <a:off x="6639699" y="4418915"/>
              <a:ext cx="407541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69AFF45-BFCB-6645-9354-19949401840E}"/>
                </a:ext>
              </a:extLst>
            </p:cNvPr>
            <p:cNvCxnSpPr>
              <a:stCxn id="40" idx="4"/>
              <a:endCxn id="39" idx="0"/>
            </p:cNvCxnSpPr>
            <p:nvPr/>
          </p:nvCxnSpPr>
          <p:spPr>
            <a:xfrm>
              <a:off x="7047240" y="4418915"/>
              <a:ext cx="44771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Picture 2">
              <a:extLst>
                <a:ext uri="{FF2B5EF4-FFF2-40B4-BE49-F238E27FC236}">
                  <a16:creationId xmlns:a16="http://schemas.microsoft.com/office/drawing/2014/main" id="{BA8DC11A-632D-074D-B80C-DC07816CF3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045042" y="5028516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E48F6C23-4278-314F-BC47-FF4BE8EF34C6}"/>
                </a:ext>
              </a:extLst>
            </p:cNvPr>
            <p:cNvSpPr/>
            <p:nvPr/>
          </p:nvSpPr>
          <p:spPr>
            <a:xfrm>
              <a:off x="8952240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855E1B2-E488-B747-A011-062B679B4BAF}"/>
                </a:ext>
              </a:extLst>
            </p:cNvPr>
            <p:cNvCxnSpPr>
              <a:stCxn id="12" idx="2"/>
              <a:endCxn id="46" idx="7"/>
            </p:cNvCxnSpPr>
            <p:nvPr/>
          </p:nvCxnSpPr>
          <p:spPr>
            <a:xfrm flipH="1">
              <a:off x="9212403" y="3763546"/>
              <a:ext cx="949547" cy="39452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Picture 2">
              <a:extLst>
                <a:ext uri="{FF2B5EF4-FFF2-40B4-BE49-F238E27FC236}">
                  <a16:creationId xmlns:a16="http://schemas.microsoft.com/office/drawing/2014/main" id="{4004F834-6C9C-6048-905D-F4740C60A1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33005" y="5028516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2FE049D-5A68-2E43-BFC6-A0990627A874}"/>
                </a:ext>
              </a:extLst>
            </p:cNvPr>
            <p:cNvCxnSpPr>
              <a:stCxn id="46" idx="4"/>
              <a:endCxn id="48" idx="0"/>
            </p:cNvCxnSpPr>
            <p:nvPr/>
          </p:nvCxnSpPr>
          <p:spPr>
            <a:xfrm flipH="1">
              <a:off x="8697099" y="4418230"/>
              <a:ext cx="407541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EF8F3AD5-50D0-7343-B3E9-BEB86EE7B88D}"/>
                </a:ext>
              </a:extLst>
            </p:cNvPr>
            <p:cNvCxnSpPr>
              <a:stCxn id="46" idx="4"/>
              <a:endCxn id="45" idx="0"/>
            </p:cNvCxnSpPr>
            <p:nvPr/>
          </p:nvCxnSpPr>
          <p:spPr>
            <a:xfrm>
              <a:off x="9104640" y="4418230"/>
              <a:ext cx="447710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6B716B9-D8D4-B848-AC2D-553099756DCA}"/>
                </a:ext>
              </a:extLst>
            </p:cNvPr>
            <p:cNvSpPr/>
            <p:nvPr/>
          </p:nvSpPr>
          <p:spPr>
            <a:xfrm>
              <a:off x="11119941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296679E-A942-1C45-A256-27B92EC7058B}"/>
                </a:ext>
              </a:extLst>
            </p:cNvPr>
            <p:cNvCxnSpPr>
              <a:stCxn id="12" idx="2"/>
              <a:endCxn id="51" idx="1"/>
            </p:cNvCxnSpPr>
            <p:nvPr/>
          </p:nvCxnSpPr>
          <p:spPr>
            <a:xfrm>
              <a:off x="10161950" y="3763546"/>
              <a:ext cx="1002628" cy="39520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427DC1A-CC22-E74C-8DA0-A4DC6CAF6C49}"/>
                </a:ext>
              </a:extLst>
            </p:cNvPr>
            <p:cNvCxnSpPr>
              <a:stCxn id="51" idx="4"/>
            </p:cNvCxnSpPr>
            <p:nvPr/>
          </p:nvCxnSpPr>
          <p:spPr>
            <a:xfrm>
              <a:off x="11272341" y="4418915"/>
              <a:ext cx="7779" cy="60891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ight Arrow 53">
            <a:extLst>
              <a:ext uri="{FF2B5EF4-FFF2-40B4-BE49-F238E27FC236}">
                <a16:creationId xmlns:a16="http://schemas.microsoft.com/office/drawing/2014/main" id="{F925CFC6-E1AC-144A-B2C3-A8D01B81F017}"/>
              </a:ext>
            </a:extLst>
          </p:cNvPr>
          <p:cNvSpPr/>
          <p:nvPr/>
        </p:nvSpPr>
        <p:spPr>
          <a:xfrm>
            <a:off x="6629400" y="4203961"/>
            <a:ext cx="990600" cy="914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Isosceles Triangle 49">
            <a:extLst>
              <a:ext uri="{FF2B5EF4-FFF2-40B4-BE49-F238E27FC236}">
                <a16:creationId xmlns:a16="http://schemas.microsoft.com/office/drawing/2014/main" id="{8C5EBF6B-0CFD-1345-8253-1CB38685C2BB}"/>
              </a:ext>
            </a:extLst>
          </p:cNvPr>
          <p:cNvSpPr/>
          <p:nvPr/>
        </p:nvSpPr>
        <p:spPr>
          <a:xfrm>
            <a:off x="8229600" y="4127761"/>
            <a:ext cx="2057400" cy="1447800"/>
          </a:xfrm>
          <a:prstGeom prst="triangle">
            <a:avLst/>
          </a:prstGeom>
          <a:solidFill>
            <a:srgbClr val="8FAA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 descr="TP_tmp.png">
            <a:extLst>
              <a:ext uri="{FF2B5EF4-FFF2-40B4-BE49-F238E27FC236}">
                <a16:creationId xmlns:a16="http://schemas.microsoft.com/office/drawing/2014/main" id="{AC8F6794-1277-7748-A99B-5AC589AD109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>
          <a:xfrm>
            <a:off x="8763000" y="3822961"/>
            <a:ext cx="864110" cy="278892"/>
          </a:xfrm>
          <a:prstGeom prst="rect">
            <a:avLst/>
          </a:prstGeom>
        </p:spPr>
      </p:pic>
      <p:pic>
        <p:nvPicPr>
          <p:cNvPr id="57" name="Picture 2">
            <a:extLst>
              <a:ext uri="{FF2B5EF4-FFF2-40B4-BE49-F238E27FC236}">
                <a16:creationId xmlns:a16="http://schemas.microsoft.com/office/drawing/2014/main" id="{071D16AF-F547-6346-BF90-2C4C6364B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350" y="3822961"/>
            <a:ext cx="367414" cy="2415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5220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k = 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28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7B8741-E98D-8F42-B177-0EAA8EC70032}"/>
              </a:ext>
            </a:extLst>
          </p:cNvPr>
          <p:cNvSpPr txBox="1"/>
          <p:nvPr/>
        </p:nvSpPr>
        <p:spPr>
          <a:xfrm>
            <a:off x="9427119" y="5062636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8" name="Picture 7" descr="Screen Shot 2014-08-10 at 7.47.46 PM.png">
            <a:extLst>
              <a:ext uri="{FF2B5EF4-FFF2-40B4-BE49-F238E27FC236}">
                <a16:creationId xmlns:a16="http://schemas.microsoft.com/office/drawing/2014/main" id="{73C7C8BF-1DA8-2646-AB29-0723998AD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221" y="1104617"/>
            <a:ext cx="5337827" cy="491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2935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k = 1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29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401E24-8209-7143-9FC6-FF46F77F561F}"/>
              </a:ext>
            </a:extLst>
          </p:cNvPr>
          <p:cNvSpPr txBox="1"/>
          <p:nvPr/>
        </p:nvSpPr>
        <p:spPr>
          <a:xfrm>
            <a:off x="9427119" y="523744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8" name="Picture 7" descr="Screen Shot 2014-08-10 at 7.47.51 PM.png">
            <a:extLst>
              <a:ext uri="{FF2B5EF4-FFF2-40B4-BE49-F238E27FC236}">
                <a16:creationId xmlns:a16="http://schemas.microsoft.com/office/drawing/2014/main" id="{C558DE46-5076-5A4D-A734-9B5CB5649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485" y="998220"/>
            <a:ext cx="5579809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44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Grid World Actions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C6FD73AB-1975-6547-AEC2-FB8799E4E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6308" y="1728787"/>
            <a:ext cx="2067596" cy="3113557"/>
          </a:xfrm>
          <a:prstGeom prst="rect">
            <a:avLst/>
          </a:prstGeom>
          <a:noFill/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6E70A8AD-668B-9346-9373-5B9FC1C2B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50953" y="1805405"/>
            <a:ext cx="6607647" cy="4518777"/>
          </a:xfrm>
          <a:prstGeom prst="rect">
            <a:avLst/>
          </a:prstGeom>
          <a:noFill/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57CFC4D-CBB7-D449-BA6C-2187E946D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214735"/>
            <a:ext cx="3276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Deterministic Grid World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E36BDA-C6D9-9140-A8BB-641FF9285B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1214735"/>
            <a:ext cx="3276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Stochastic Grid World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8A805A0-70FC-4F4F-872D-807DDED8A65A}"/>
              </a:ext>
            </a:extLst>
          </p:cNvPr>
          <p:cNvCxnSpPr/>
          <p:nvPr/>
        </p:nvCxnSpPr>
        <p:spPr>
          <a:xfrm rot="16200000" flipH="1">
            <a:off x="2171700" y="3924301"/>
            <a:ext cx="5181600" cy="7620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>
            <a:extLst>
              <a:ext uri="{FF2B5EF4-FFF2-40B4-BE49-F238E27FC236}">
                <a16:creationId xmlns:a16="http://schemas.microsoft.com/office/drawing/2014/main" id="{E799D8C1-D7B5-604C-9493-EC76B7BEC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4877716"/>
            <a:ext cx="2057400" cy="14426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712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k = 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30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6" name="Picture 5" descr="Screen Shot 2014-08-10 at 7.47.56 PM.png">
            <a:extLst>
              <a:ext uri="{FF2B5EF4-FFF2-40B4-BE49-F238E27FC236}">
                <a16:creationId xmlns:a16="http://schemas.microsoft.com/office/drawing/2014/main" id="{0F6F9238-718F-6849-A020-4464B7A54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037" y="1047751"/>
            <a:ext cx="5400264" cy="49720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748F7E-048E-BC4C-A8AF-3D4CF95B9C88}"/>
              </a:ext>
            </a:extLst>
          </p:cNvPr>
          <p:cNvSpPr txBox="1"/>
          <p:nvPr/>
        </p:nvSpPr>
        <p:spPr>
          <a:xfrm>
            <a:off x="9521191" y="50964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</p:spTree>
    <p:extLst>
      <p:ext uri="{BB962C8B-B14F-4D97-AF65-F5344CB8AC3E}">
        <p14:creationId xmlns:p14="http://schemas.microsoft.com/office/powerpoint/2010/main" val="607527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k = 3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31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77BDFE-320F-8049-90EB-9B6426C78C11}"/>
              </a:ext>
            </a:extLst>
          </p:cNvPr>
          <p:cNvSpPr txBox="1"/>
          <p:nvPr/>
        </p:nvSpPr>
        <p:spPr>
          <a:xfrm>
            <a:off x="9265921" y="50964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8" name="Picture 7" descr="Screen Shot 2014-08-10 at 7.48.00 PM.png">
            <a:extLst>
              <a:ext uri="{FF2B5EF4-FFF2-40B4-BE49-F238E27FC236}">
                <a16:creationId xmlns:a16="http://schemas.microsoft.com/office/drawing/2014/main" id="{5426A808-1733-954C-9E0D-7BFAB3B83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730" y="1117991"/>
            <a:ext cx="5298622" cy="490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154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k = 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32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E578FD-0FC5-6647-ABC9-2DF44774F7FF}"/>
              </a:ext>
            </a:extLst>
          </p:cNvPr>
          <p:cNvSpPr txBox="1"/>
          <p:nvPr/>
        </p:nvSpPr>
        <p:spPr>
          <a:xfrm>
            <a:off x="9663117" y="5368216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8" name="Picture 7" descr="Screen Shot 2014-08-10 at 7.48.04 PM.png">
            <a:extLst>
              <a:ext uri="{FF2B5EF4-FFF2-40B4-BE49-F238E27FC236}">
                <a16:creationId xmlns:a16="http://schemas.microsoft.com/office/drawing/2014/main" id="{96B3D9CB-0229-C54F-9D20-8378B8E10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758" y="1129031"/>
            <a:ext cx="5589342" cy="516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4811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k = 5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33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6" name="Picture 5" descr="Screen Shot 2014-08-10 at 7.48.09 PM.png">
            <a:extLst>
              <a:ext uri="{FF2B5EF4-FFF2-40B4-BE49-F238E27FC236}">
                <a16:creationId xmlns:a16="http://schemas.microsoft.com/office/drawing/2014/main" id="{D3477CF3-011B-6540-9FDC-553B0C1459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393" y="1053941"/>
            <a:ext cx="5588664" cy="51625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7B2CF3-BAF7-134A-A5E9-2AF878EC02EE}"/>
              </a:ext>
            </a:extLst>
          </p:cNvPr>
          <p:cNvSpPr txBox="1"/>
          <p:nvPr/>
        </p:nvSpPr>
        <p:spPr>
          <a:xfrm>
            <a:off x="9551671" y="5341739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</p:spTree>
    <p:extLst>
      <p:ext uri="{BB962C8B-B14F-4D97-AF65-F5344CB8AC3E}">
        <p14:creationId xmlns:p14="http://schemas.microsoft.com/office/powerpoint/2010/main" val="13496803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k = 6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34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6BB366-225A-1247-83A7-A32E63BCCCA3}"/>
              </a:ext>
            </a:extLst>
          </p:cNvPr>
          <p:cNvSpPr txBox="1"/>
          <p:nvPr/>
        </p:nvSpPr>
        <p:spPr>
          <a:xfrm>
            <a:off x="9540241" y="5341739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8" name="Picture 7" descr="Screen Shot 2014-08-10 at 7.48.13 PM.png">
            <a:extLst>
              <a:ext uri="{FF2B5EF4-FFF2-40B4-BE49-F238E27FC236}">
                <a16:creationId xmlns:a16="http://schemas.microsoft.com/office/drawing/2014/main" id="{5D36E438-8199-E44C-BE0A-034AC7477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490" y="1104900"/>
            <a:ext cx="5593819" cy="51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5702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k = 7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35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CD54C0-4C7D-9147-BE05-99365ECBCA1F}"/>
              </a:ext>
            </a:extLst>
          </p:cNvPr>
          <p:cNvSpPr txBox="1"/>
          <p:nvPr/>
        </p:nvSpPr>
        <p:spPr>
          <a:xfrm>
            <a:off x="9663117" y="5138836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8" name="Picture 7" descr="Screen Shot 2014-08-10 at 7.48.19 PM.png">
            <a:extLst>
              <a:ext uri="{FF2B5EF4-FFF2-40B4-BE49-F238E27FC236}">
                <a16:creationId xmlns:a16="http://schemas.microsoft.com/office/drawing/2014/main" id="{4F77F5E6-57B7-234B-9F8B-867FD381C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730" y="972473"/>
            <a:ext cx="5455920" cy="504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8765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k = 8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36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ED8B59-C56B-9B46-9B13-FCACD3D7CE9A}"/>
              </a:ext>
            </a:extLst>
          </p:cNvPr>
          <p:cNvSpPr txBox="1"/>
          <p:nvPr/>
        </p:nvSpPr>
        <p:spPr>
          <a:xfrm>
            <a:off x="9739928" y="5473005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8" name="Picture 7" descr="Screen Shot 2014-08-10 at 7.48.25 PM.png">
            <a:extLst>
              <a:ext uri="{FF2B5EF4-FFF2-40B4-BE49-F238E27FC236}">
                <a16:creationId xmlns:a16="http://schemas.microsoft.com/office/drawing/2014/main" id="{ABD32A5D-8EF9-0A45-A3A6-7E7D9F84F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501" y="1035673"/>
            <a:ext cx="5822345" cy="536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3296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k = 9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37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45D1AC-FBA0-0D45-8845-8469F15A2E79}"/>
              </a:ext>
            </a:extLst>
          </p:cNvPr>
          <p:cNvSpPr txBox="1"/>
          <p:nvPr/>
        </p:nvSpPr>
        <p:spPr>
          <a:xfrm>
            <a:off x="9528811" y="520315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8" name="Picture 7" descr="Screen Shot 2014-08-10 at 7.48.28 PM.png">
            <a:extLst>
              <a:ext uri="{FF2B5EF4-FFF2-40B4-BE49-F238E27FC236}">
                <a16:creationId xmlns:a16="http://schemas.microsoft.com/office/drawing/2014/main" id="{36A4BD01-8692-8F4D-AF90-D5A72FA6B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843" y="1002031"/>
            <a:ext cx="5439230" cy="501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6446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k = 10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38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5A68F7-7CAE-224A-A253-2AE091BBB2B8}"/>
              </a:ext>
            </a:extLst>
          </p:cNvPr>
          <p:cNvSpPr txBox="1"/>
          <p:nvPr/>
        </p:nvSpPr>
        <p:spPr>
          <a:xfrm>
            <a:off x="9563101" y="529316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8" name="Picture 7" descr="Screen Shot 2014-08-10 at 7.48.32 PM.png">
            <a:extLst>
              <a:ext uri="{FF2B5EF4-FFF2-40B4-BE49-F238E27FC236}">
                <a16:creationId xmlns:a16="http://schemas.microsoft.com/office/drawing/2014/main" id="{6E4BBBA1-0D38-C54D-86B7-BB9AAFD07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555" y="1053940"/>
            <a:ext cx="559755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100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k = 11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39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3F047E-278A-B243-9EA6-2B4C0721D369}"/>
              </a:ext>
            </a:extLst>
          </p:cNvPr>
          <p:cNvSpPr txBox="1"/>
          <p:nvPr/>
        </p:nvSpPr>
        <p:spPr>
          <a:xfrm>
            <a:off x="9540241" y="50964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8" name="Picture 7" descr="Screen Shot 2014-08-10 at 7.48.37 PM.png">
            <a:extLst>
              <a:ext uri="{FF2B5EF4-FFF2-40B4-BE49-F238E27FC236}">
                <a16:creationId xmlns:a16="http://schemas.microsoft.com/office/drawing/2014/main" id="{CCC37D82-39B5-694C-AE12-378F3300F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066" y="1070615"/>
            <a:ext cx="5340734" cy="494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090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Markov Decision Processes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4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11CF8AE0-1586-FD4A-A307-7674511A238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1493838"/>
            <a:ext cx="6553200" cy="4525962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An MDP is defined by: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set of states s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set of actions 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A</a:t>
            </a:r>
            <a:endParaRPr lang="en-US" sz="2000" dirty="0">
              <a:solidFill>
                <a:srgbClr val="CC0000"/>
              </a:solidFill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transition function T(s, a, s</a:t>
            </a:r>
            <a:r>
              <a:rPr lang="en-US" altLang="ja-JP" sz="2000" dirty="0">
                <a:solidFill>
                  <a:srgbClr val="CC0000"/>
                </a:solidFill>
                <a:ea typeface="ＭＳ Ｐゴシック" pitchFamily="34" charset="-128"/>
              </a:rPr>
              <a:t>’)</a:t>
            </a:r>
            <a:endParaRPr lang="en-US" altLang="ja-JP" sz="2000" dirty="0">
              <a:ea typeface="ＭＳ Ｐゴシック" pitchFamily="34" charset="-128"/>
            </a:endParaRPr>
          </a:p>
          <a:p>
            <a:pPr lvl="2">
              <a:lnSpc>
                <a:spcPct val="80000"/>
              </a:lnSpc>
            </a:pPr>
            <a:r>
              <a:rPr lang="en-US" sz="1800" dirty="0">
                <a:ea typeface="ＭＳ Ｐゴシック" pitchFamily="34" charset="-128"/>
              </a:rPr>
              <a:t>Probability that a from s leads to s’, i.e., P(s</a:t>
            </a:r>
            <a:r>
              <a:rPr lang="en-US" altLang="ja-JP" sz="1800" dirty="0">
                <a:ea typeface="ＭＳ Ｐゴシック" pitchFamily="34" charset="-128"/>
              </a:rPr>
              <a:t>’| s, a)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ea typeface="ＭＳ Ｐゴシック" pitchFamily="34" charset="-128"/>
              </a:rPr>
              <a:t>Also called the model or the dynamics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reward function R(s, a, s</a:t>
            </a:r>
            <a:r>
              <a:rPr lang="en-US" altLang="ja-JP" sz="2000" dirty="0">
                <a:solidFill>
                  <a:srgbClr val="CC0000"/>
                </a:solidFill>
                <a:ea typeface="ＭＳ Ｐゴシック" pitchFamily="34" charset="-128"/>
              </a:rPr>
              <a:t>’) 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ea typeface="ＭＳ Ｐゴシック" pitchFamily="34" charset="-128"/>
              </a:rPr>
              <a:t>Sometimes just R(s) or R(s</a:t>
            </a:r>
            <a:r>
              <a:rPr lang="en-US" altLang="ja-JP" sz="1800" dirty="0">
                <a:ea typeface="ＭＳ Ｐゴシック" pitchFamily="34" charset="-128"/>
              </a:rPr>
              <a:t>’)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start state</a:t>
            </a: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Maybe 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terminal state</a:t>
            </a:r>
          </a:p>
          <a:p>
            <a:pPr lvl="1">
              <a:lnSpc>
                <a:spcPct val="80000"/>
              </a:lnSpc>
            </a:pPr>
            <a:endParaRPr lang="en-US" sz="32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MDPs are non-deterministic search problems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One way to solve them is with </a:t>
            </a:r>
            <a:r>
              <a:rPr lang="en-US" sz="2000" dirty="0" err="1">
                <a:ea typeface="ＭＳ Ｐゴシック" pitchFamily="34" charset="-128"/>
              </a:rPr>
              <a:t>expectimax</a:t>
            </a:r>
            <a:r>
              <a:rPr lang="en-US" sz="2000" dirty="0">
                <a:ea typeface="ＭＳ Ｐゴシック" pitchFamily="34" charset="-128"/>
              </a:rPr>
              <a:t> search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We’</a:t>
            </a:r>
            <a:r>
              <a:rPr lang="en-US" altLang="ja-JP" sz="2000" dirty="0">
                <a:ea typeface="ＭＳ Ｐゴシック" pitchFamily="34" charset="-128"/>
              </a:rPr>
              <a:t>ll have a new tool soon</a:t>
            </a:r>
            <a:endParaRPr lang="en-US" sz="2000" dirty="0">
              <a:ea typeface="ＭＳ Ｐゴシック" pitchFamily="34" charset="-128"/>
            </a:endParaRP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C98079F9-EDD3-FD40-98BB-ECBAD1952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90735" y="1371600"/>
            <a:ext cx="4495800" cy="348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56142419-95B7-1B47-B553-89EA0BA28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3135" y="1373299"/>
            <a:ext cx="4439265" cy="3197001"/>
          </a:xfrm>
          <a:prstGeom prst="rect">
            <a:avLst/>
          </a:prstGeom>
          <a:noFill/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F52FBF95-09AE-6D48-BB4B-78FBFC8A1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210800" y="3896549"/>
            <a:ext cx="457200" cy="2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DE3C807B-47A9-D447-9FA9-D7C17427D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67801" y="3886200"/>
            <a:ext cx="509618" cy="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5">
            <a:extLst>
              <a:ext uri="{FF2B5EF4-FFF2-40B4-BE49-F238E27FC236}">
                <a16:creationId xmlns:a16="http://schemas.microsoft.com/office/drawing/2014/main" id="{73282A1D-07E2-964D-B856-7C0AEBA02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677400" y="2895600"/>
            <a:ext cx="43332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" descr="C:\Users\Dan\Dropbox\Office\CS 188\Ketrina Art\MDPs\AgentTopDown.png">
            <a:extLst>
              <a:ext uri="{FF2B5EF4-FFF2-40B4-BE49-F238E27FC236}">
                <a16:creationId xmlns:a16="http://schemas.microsoft.com/office/drawing/2014/main" id="{2CC70893-CF71-2C41-B412-440E537C9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471422" y="3581400"/>
            <a:ext cx="815578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54675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k = 12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40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EFC787-4CA1-854E-B12F-870A1BB00D58}"/>
              </a:ext>
            </a:extLst>
          </p:cNvPr>
          <p:cNvSpPr txBox="1"/>
          <p:nvPr/>
        </p:nvSpPr>
        <p:spPr>
          <a:xfrm>
            <a:off x="9663117" y="539111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8" name="Picture 7" descr="Screen Shot 2014-08-10 at 7.48.41 PM.png">
            <a:extLst>
              <a:ext uri="{FF2B5EF4-FFF2-40B4-BE49-F238E27FC236}">
                <a16:creationId xmlns:a16="http://schemas.microsoft.com/office/drawing/2014/main" id="{63B2ABDE-D823-FB40-A8BA-BD6455125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715" y="1151890"/>
            <a:ext cx="559755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046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k = 100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41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C4B52B-2606-194A-938C-E782FE565B83}"/>
              </a:ext>
            </a:extLst>
          </p:cNvPr>
          <p:cNvSpPr txBox="1"/>
          <p:nvPr/>
        </p:nvSpPr>
        <p:spPr>
          <a:xfrm>
            <a:off x="9663117" y="5368216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8" name="Picture 7" descr="Screen Shot 2014-08-10 at 7.49.20 PM.png">
            <a:extLst>
              <a:ext uri="{FF2B5EF4-FFF2-40B4-BE49-F238E27FC236}">
                <a16:creationId xmlns:a16="http://schemas.microsoft.com/office/drawing/2014/main" id="{1145BD73-160D-3543-9E2E-652E7E794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586" y="1099661"/>
            <a:ext cx="5579808" cy="516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418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Computing Time-Limited Values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42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6" name="Picture 5" descr="RacingSubTree.png">
            <a:extLst>
              <a:ext uri="{FF2B5EF4-FFF2-40B4-BE49-F238E27FC236}">
                <a16:creationId xmlns:a16="http://schemas.microsoft.com/office/drawing/2014/main" id="{8EF21653-D7DB-C540-A29B-FCEC4285590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519" y="3395946"/>
            <a:ext cx="5803005" cy="2822260"/>
          </a:xfrm>
          <a:prstGeom prst="rect">
            <a:avLst/>
          </a:prstGeom>
        </p:spPr>
      </p:pic>
      <p:cxnSp>
        <p:nvCxnSpPr>
          <p:cNvPr id="8" name="Straight Arrow Connector 10">
            <a:extLst>
              <a:ext uri="{FF2B5EF4-FFF2-40B4-BE49-F238E27FC236}">
                <a16:creationId xmlns:a16="http://schemas.microsoft.com/office/drawing/2014/main" id="{1C626D87-4417-CD47-B510-174AFDF78E42}"/>
              </a:ext>
            </a:extLst>
          </p:cNvPr>
          <p:cNvCxnSpPr>
            <a:stCxn id="11" idx="2"/>
            <a:endCxn id="15" idx="1"/>
          </p:cNvCxnSpPr>
          <p:nvPr/>
        </p:nvCxnSpPr>
        <p:spPr>
          <a:xfrm>
            <a:off x="7727811" y="1581364"/>
            <a:ext cx="1563311" cy="410905"/>
          </a:xfrm>
          <a:prstGeom prst="straightConnector1">
            <a:avLst/>
          </a:prstGeom>
          <a:ln w="1270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43">
            <a:extLst>
              <a:ext uri="{FF2B5EF4-FFF2-40B4-BE49-F238E27FC236}">
                <a16:creationId xmlns:a16="http://schemas.microsoft.com/office/drawing/2014/main" id="{E0AD4389-595F-DD48-880B-EE28A7101D27}"/>
              </a:ext>
            </a:extLst>
          </p:cNvPr>
          <p:cNvGrpSpPr/>
          <p:nvPr/>
        </p:nvGrpSpPr>
        <p:grpSpPr>
          <a:xfrm>
            <a:off x="5246460" y="1262346"/>
            <a:ext cx="6237200" cy="2514600"/>
            <a:chOff x="460604" y="858084"/>
            <a:chExt cx="11931837" cy="4810462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B66BA5A-FFFB-1E46-9D59-97EE76870C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3" y="858084"/>
              <a:ext cx="928189" cy="610286"/>
            </a:xfrm>
            <a:prstGeom prst="rect">
              <a:avLst/>
            </a:prstGeom>
            <a:noFill/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E370E915-076B-2140-A5DB-295357E3DA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212034" y="3044658"/>
              <a:ext cx="1014614" cy="639346"/>
            </a:xfrm>
            <a:prstGeom prst="rect">
              <a:avLst/>
            </a:prstGeom>
            <a:noFill/>
          </p:spPr>
        </p:pic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07E5EFA8-3BB3-5B4B-8E7F-8DB2A79570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407647" y="4941331"/>
              <a:ext cx="984794" cy="697467"/>
            </a:xfrm>
            <a:prstGeom prst="rect">
              <a:avLst/>
            </a:prstGeom>
            <a:noFill/>
          </p:spPr>
        </p:pic>
        <p:sp>
          <p:nvSpPr>
            <p:cNvPr id="14" name="Oval 7">
              <a:extLst>
                <a:ext uri="{FF2B5EF4-FFF2-40B4-BE49-F238E27FC236}">
                  <a16:creationId xmlns:a16="http://schemas.microsoft.com/office/drawing/2014/main" id="{FF1B31F2-7AC6-2740-9053-7C24F3F41A38}"/>
                </a:ext>
              </a:extLst>
            </p:cNvPr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8">
              <a:extLst>
                <a:ext uri="{FF2B5EF4-FFF2-40B4-BE49-F238E27FC236}">
                  <a16:creationId xmlns:a16="http://schemas.microsoft.com/office/drawing/2014/main" id="{3CF09C30-D639-9E4E-9804-05E6BCFA4DD3}"/>
                </a:ext>
              </a:extLst>
            </p:cNvPr>
            <p:cNvSpPr/>
            <p:nvPr/>
          </p:nvSpPr>
          <p:spPr>
            <a:xfrm>
              <a:off x="8153453" y="2209801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2">
              <a:extLst>
                <a:ext uri="{FF2B5EF4-FFF2-40B4-BE49-F238E27FC236}">
                  <a16:creationId xmlns:a16="http://schemas.microsoft.com/office/drawing/2014/main" id="{F1A94692-7309-5B47-AA90-D3AE691EC7AB}"/>
                </a:ext>
              </a:extLst>
            </p:cNvPr>
            <p:cNvCxnSpPr>
              <a:stCxn id="11" idx="2"/>
            </p:cNvCxnSpPr>
            <p:nvPr/>
          </p:nvCxnSpPr>
          <p:spPr>
            <a:xfrm flipH="1">
              <a:off x="2030842" y="1468370"/>
              <a:ext cx="3176615" cy="78606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49120314-F31E-C345-BF47-24DCD72EE5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4" y="3044658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18" name="Straight Arrow Connector 16">
              <a:extLst>
                <a:ext uri="{FF2B5EF4-FFF2-40B4-BE49-F238E27FC236}">
                  <a16:creationId xmlns:a16="http://schemas.microsoft.com/office/drawing/2014/main" id="{C227CF67-3E0F-AD40-89E0-E28997F63C98}"/>
                </a:ext>
              </a:extLst>
            </p:cNvPr>
            <p:cNvCxnSpPr/>
            <p:nvPr/>
          </p:nvCxnSpPr>
          <p:spPr>
            <a:xfrm flipH="1">
              <a:off x="6030098" y="2514601"/>
              <a:ext cx="2275755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7">
              <a:extLst>
                <a:ext uri="{FF2B5EF4-FFF2-40B4-BE49-F238E27FC236}">
                  <a16:creationId xmlns:a16="http://schemas.microsoft.com/office/drawing/2014/main" id="{67109208-7CBC-5B41-83EC-5E2EBCD84755}"/>
                </a:ext>
              </a:extLst>
            </p:cNvPr>
            <p:cNvCxnSpPr/>
            <p:nvPr/>
          </p:nvCxnSpPr>
          <p:spPr>
            <a:xfrm>
              <a:off x="8305854" y="2514601"/>
              <a:ext cx="2413488" cy="609599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2">
              <a:extLst>
                <a:ext uri="{FF2B5EF4-FFF2-40B4-BE49-F238E27FC236}">
                  <a16:creationId xmlns:a16="http://schemas.microsoft.com/office/drawing/2014/main" id="{AEC67F85-C948-C845-BD35-5DB74EDDAE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3" y="3044658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CA9AF14-E17A-0041-94F4-AECA64084400}"/>
                </a:ext>
              </a:extLst>
            </p:cNvPr>
            <p:cNvCxnSpPr>
              <a:endCxn id="20" idx="0"/>
            </p:cNvCxnSpPr>
            <p:nvPr/>
          </p:nvCxnSpPr>
          <p:spPr>
            <a:xfrm flipH="1">
              <a:off x="1915298" y="2435743"/>
              <a:ext cx="7778" cy="608916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">
              <a:extLst>
                <a:ext uri="{FF2B5EF4-FFF2-40B4-BE49-F238E27FC236}">
                  <a16:creationId xmlns:a16="http://schemas.microsoft.com/office/drawing/2014/main" id="{0B32AC2D-11E3-2F45-901D-2F2BDEF7BE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8129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B9819F1-ABAA-DE40-844B-CE98020BB180}"/>
                </a:ext>
              </a:extLst>
            </p:cNvPr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FBEE359-1E15-2C4D-823D-E21B7E4257DF}"/>
                </a:ext>
              </a:extLst>
            </p:cNvPr>
            <p:cNvSpPr/>
            <p:nvPr/>
          </p:nvSpPr>
          <p:spPr>
            <a:xfrm>
              <a:off x="2778807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941F6DC-FEDD-3640-BA28-293486FD0196}"/>
                </a:ext>
              </a:extLst>
            </p:cNvPr>
            <p:cNvCxnSpPr>
              <a:stCxn id="20" idx="2"/>
              <a:endCxn id="25" idx="1"/>
            </p:cNvCxnSpPr>
            <p:nvPr/>
          </p:nvCxnSpPr>
          <p:spPr>
            <a:xfrm>
              <a:off x="1915298" y="3654944"/>
              <a:ext cx="908145" cy="50380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2C6828C-7D66-3A47-8FA4-A28D5A00538B}"/>
                </a:ext>
              </a:extLst>
            </p:cNvPr>
            <p:cNvCxnSpPr>
              <a:stCxn id="20" idx="2"/>
              <a:endCxn id="23" idx="7"/>
            </p:cNvCxnSpPr>
            <p:nvPr/>
          </p:nvCxnSpPr>
          <p:spPr>
            <a:xfrm flipH="1">
              <a:off x="1024684" y="3654944"/>
              <a:ext cx="890614" cy="50380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89547B57-0C3B-AC4A-B0DA-6CB167EC01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772547" y="502920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E038513-662B-5D4B-80D6-928F6D177692}"/>
                </a:ext>
              </a:extLst>
            </p:cNvPr>
            <p:cNvCxnSpPr>
              <a:stCxn id="25" idx="4"/>
              <a:endCxn id="28" idx="0"/>
            </p:cNvCxnSpPr>
            <p:nvPr/>
          </p:nvCxnSpPr>
          <p:spPr>
            <a:xfrm flipH="1">
              <a:off x="2236642" y="4418915"/>
              <a:ext cx="694565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2005247-5B9B-8A40-B914-1F685BD337C6}"/>
                </a:ext>
              </a:extLst>
            </p:cNvPr>
            <p:cNvCxnSpPr>
              <a:stCxn id="25" idx="4"/>
              <a:endCxn id="22" idx="0"/>
            </p:cNvCxnSpPr>
            <p:nvPr/>
          </p:nvCxnSpPr>
          <p:spPr>
            <a:xfrm>
              <a:off x="2931207" y="4418915"/>
              <a:ext cx="66423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2">
              <a:extLst>
                <a:ext uri="{FF2B5EF4-FFF2-40B4-BE49-F238E27FC236}">
                  <a16:creationId xmlns:a16="http://schemas.microsoft.com/office/drawing/2014/main" id="{6DF25160-7EAE-7446-849A-1B8CC00F2A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E65960C-86E1-0C47-8E66-FEB533EE833B}"/>
                </a:ext>
              </a:extLst>
            </p:cNvPr>
            <p:cNvCxnSpPr>
              <a:stCxn id="23" idx="4"/>
              <a:endCxn id="31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620FF9F-114B-0141-BF84-9C2B546AE72F}"/>
                </a:ext>
              </a:extLst>
            </p:cNvPr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89A6290-D95B-8C4C-9B82-88DCBD8325F9}"/>
                </a:ext>
              </a:extLst>
            </p:cNvPr>
            <p:cNvCxnSpPr>
              <a:stCxn id="17" idx="2"/>
              <a:endCxn id="33" idx="7"/>
            </p:cNvCxnSpPr>
            <p:nvPr/>
          </p:nvCxnSpPr>
          <p:spPr>
            <a:xfrm flipH="1">
              <a:off x="5123926" y="3654944"/>
              <a:ext cx="906173" cy="50380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id="{687AB4BD-5B6D-8D45-B6A3-A9F372093D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8AE76D1-303E-CE4E-A011-1300B61A20D8}"/>
                </a:ext>
              </a:extLst>
            </p:cNvPr>
            <p:cNvCxnSpPr>
              <a:stCxn id="33" idx="4"/>
              <a:endCxn id="35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4F91F79C-EC5B-F74C-8AFD-EFCAF3DD3A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69733" y="5029200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59AD602-E4D3-8A43-B67E-5BE2263A365C}"/>
                </a:ext>
              </a:extLst>
            </p:cNvPr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DB3F885-C3C5-A249-8856-13C0448DF581}"/>
                </a:ext>
              </a:extLst>
            </p:cNvPr>
            <p:cNvCxnSpPr>
              <a:stCxn id="17" idx="2"/>
              <a:endCxn id="39" idx="1"/>
            </p:cNvCxnSpPr>
            <p:nvPr/>
          </p:nvCxnSpPr>
          <p:spPr>
            <a:xfrm>
              <a:off x="6030098" y="3654944"/>
              <a:ext cx="909379" cy="50380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38414E67-85C3-214D-A1E5-179DB3F2F4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99923" y="5029200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D87B99FA-512E-6647-8B10-5BF3088D8A74}"/>
                </a:ext>
              </a:extLst>
            </p:cNvPr>
            <p:cNvCxnSpPr>
              <a:stCxn id="39" idx="4"/>
              <a:endCxn id="41" idx="0"/>
            </p:cNvCxnSpPr>
            <p:nvPr/>
          </p:nvCxnSpPr>
          <p:spPr>
            <a:xfrm flipH="1">
              <a:off x="6464016" y="4418915"/>
              <a:ext cx="583224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34B1FA7C-5A7A-FB4A-BDD6-092B92429F5B}"/>
                </a:ext>
              </a:extLst>
            </p:cNvPr>
            <p:cNvCxnSpPr>
              <a:stCxn id="39" idx="4"/>
              <a:endCxn id="38" idx="0"/>
            </p:cNvCxnSpPr>
            <p:nvPr/>
          </p:nvCxnSpPr>
          <p:spPr>
            <a:xfrm>
              <a:off x="7047240" y="4418915"/>
              <a:ext cx="62980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0F915FA4-9BB5-924A-AD87-92DB05B216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920493" y="5028515"/>
              <a:ext cx="1014614" cy="639346"/>
            </a:xfrm>
            <a:prstGeom prst="rect">
              <a:avLst/>
            </a:prstGeom>
            <a:noFill/>
          </p:spPr>
        </p:pic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8BE9717-4937-1A4C-9C68-344D2C1A0217}"/>
                </a:ext>
              </a:extLst>
            </p:cNvPr>
            <p:cNvSpPr/>
            <p:nvPr/>
          </p:nvSpPr>
          <p:spPr>
            <a:xfrm>
              <a:off x="9478656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9024EA3-4885-D744-B36B-ECBB3D6D8E2E}"/>
                </a:ext>
              </a:extLst>
            </p:cNvPr>
            <p:cNvCxnSpPr>
              <a:stCxn id="12" idx="2"/>
              <a:endCxn id="45" idx="7"/>
            </p:cNvCxnSpPr>
            <p:nvPr/>
          </p:nvCxnSpPr>
          <p:spPr>
            <a:xfrm flipH="1">
              <a:off x="9738820" y="3684004"/>
              <a:ext cx="980522" cy="47406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2">
              <a:extLst>
                <a:ext uri="{FF2B5EF4-FFF2-40B4-BE49-F238E27FC236}">
                  <a16:creationId xmlns:a16="http://schemas.microsoft.com/office/drawing/2014/main" id="{98B8BC28-00E8-174D-BCD1-685CC6A0FB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49581" y="5028515"/>
              <a:ext cx="928189" cy="610286"/>
            </a:xfrm>
            <a:prstGeom prst="rect">
              <a:avLst/>
            </a:prstGeom>
            <a:noFill/>
          </p:spPr>
        </p:pic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D009821-5D36-A746-B2E6-A39AB1AB2E05}"/>
                </a:ext>
              </a:extLst>
            </p:cNvPr>
            <p:cNvCxnSpPr>
              <a:stCxn id="45" idx="4"/>
              <a:endCxn id="47" idx="0"/>
            </p:cNvCxnSpPr>
            <p:nvPr/>
          </p:nvCxnSpPr>
          <p:spPr>
            <a:xfrm flipH="1">
              <a:off x="9013677" y="4418230"/>
              <a:ext cx="617379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6B3576E-D46E-6E45-887A-AEE6446AEFA8}"/>
                </a:ext>
              </a:extLst>
            </p:cNvPr>
            <p:cNvCxnSpPr>
              <a:stCxn id="45" idx="4"/>
              <a:endCxn id="44" idx="0"/>
            </p:cNvCxnSpPr>
            <p:nvPr/>
          </p:nvCxnSpPr>
          <p:spPr>
            <a:xfrm>
              <a:off x="9631056" y="4418230"/>
              <a:ext cx="796745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3FB23F0-DD1E-A84D-8C70-FB54CD135835}"/>
                </a:ext>
              </a:extLst>
            </p:cNvPr>
            <p:cNvSpPr/>
            <p:nvPr/>
          </p:nvSpPr>
          <p:spPr>
            <a:xfrm>
              <a:off x="11651969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B19F2D51-6496-7C40-8F5B-DEEEAB071F39}"/>
                </a:ext>
              </a:extLst>
            </p:cNvPr>
            <p:cNvCxnSpPr>
              <a:stCxn id="12" idx="2"/>
              <a:endCxn id="50" idx="1"/>
            </p:cNvCxnSpPr>
            <p:nvPr/>
          </p:nvCxnSpPr>
          <p:spPr>
            <a:xfrm>
              <a:off x="10719342" y="3684004"/>
              <a:ext cx="977264" cy="47474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CAE566C-1FFF-B942-B21E-8BF3667E197D}"/>
                </a:ext>
              </a:extLst>
            </p:cNvPr>
            <p:cNvCxnSpPr>
              <a:stCxn id="50" idx="4"/>
            </p:cNvCxnSpPr>
            <p:nvPr/>
          </p:nvCxnSpPr>
          <p:spPr>
            <a:xfrm>
              <a:off x="11804369" y="4418915"/>
              <a:ext cx="7778" cy="60891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B012D21D-9E69-8044-855D-6EB1EEDE1F7D}"/>
              </a:ext>
            </a:extLst>
          </p:cNvPr>
          <p:cNvSpPr/>
          <p:nvPr/>
        </p:nvSpPr>
        <p:spPr>
          <a:xfrm>
            <a:off x="4931319" y="5605746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AECC0131-EF15-1E4E-9CA2-407A916C369A}"/>
              </a:ext>
            </a:extLst>
          </p:cNvPr>
          <p:cNvSpPr/>
          <p:nvPr/>
        </p:nvSpPr>
        <p:spPr>
          <a:xfrm flipH="1">
            <a:off x="4016919" y="5764008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 descr="TP_tmp.png">
            <a:extLst>
              <a:ext uri="{FF2B5EF4-FFF2-40B4-BE49-F238E27FC236}">
                <a16:creationId xmlns:a16="http://schemas.microsoft.com/office/drawing/2014/main" id="{44C3BB6B-F4DD-5C48-82B9-C32A31BAE3E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511719" y="5834346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56" name="Picture 2">
            <a:extLst>
              <a:ext uri="{FF2B5EF4-FFF2-40B4-BE49-F238E27FC236}">
                <a16:creationId xmlns:a16="http://schemas.microsoft.com/office/drawing/2014/main" id="{C3012C68-9841-DC45-8B50-D8F629812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3325" y="5834346"/>
            <a:ext cx="367414" cy="241575"/>
          </a:xfrm>
          <a:prstGeom prst="rect">
            <a:avLst/>
          </a:prstGeom>
          <a:noFill/>
        </p:spPr>
      </p:pic>
      <p:pic>
        <p:nvPicPr>
          <p:cNvPr id="57" name="Picture 56" descr="TP_tmp.png">
            <a:extLst>
              <a:ext uri="{FF2B5EF4-FFF2-40B4-BE49-F238E27FC236}">
                <a16:creationId xmlns:a16="http://schemas.microsoft.com/office/drawing/2014/main" id="{7051A5E1-1C06-CD4D-B63E-AA62421E891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1628299" y="5834346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58" name="Picture 57" descr="TP_tmp.png">
            <a:extLst>
              <a:ext uri="{FF2B5EF4-FFF2-40B4-BE49-F238E27FC236}">
                <a16:creationId xmlns:a16="http://schemas.microsoft.com/office/drawing/2014/main" id="{E88A575B-F8D9-4B48-8ACA-5C69F359A5D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2771299" y="5834346"/>
            <a:ext cx="864620" cy="279057"/>
          </a:xfrm>
          <a:prstGeom prst="rect">
            <a:avLst/>
          </a:prstGeom>
          <a:noFill/>
          <a:ln/>
          <a:effectLst/>
        </p:spPr>
      </p:pic>
      <p:pic>
        <p:nvPicPr>
          <p:cNvPr id="59" name="Picture 2">
            <a:extLst>
              <a:ext uri="{FF2B5EF4-FFF2-40B4-BE49-F238E27FC236}">
                <a16:creationId xmlns:a16="http://schemas.microsoft.com/office/drawing/2014/main" id="{672B0EDB-0B9B-3447-BBAF-2B04E8CDC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53346" y="5789950"/>
            <a:ext cx="389821" cy="276085"/>
          </a:xfrm>
          <a:prstGeom prst="rect">
            <a:avLst/>
          </a:prstGeom>
          <a:noFill/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28C7C01F-7A1F-7D43-BDD6-A60EEB7AD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20317" y="5825770"/>
            <a:ext cx="401623" cy="253078"/>
          </a:xfrm>
          <a:prstGeom prst="rect">
            <a:avLst/>
          </a:prstGeom>
          <a:noFill/>
        </p:spPr>
      </p:pic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D2FCC1FD-0B9F-9841-A7D6-29C7150247EB}"/>
              </a:ext>
            </a:extLst>
          </p:cNvPr>
          <p:cNvSpPr/>
          <p:nvPr/>
        </p:nvSpPr>
        <p:spPr>
          <a:xfrm>
            <a:off x="359319" y="5605746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43142A2E-4B2C-8C4D-8764-F2117A451CAA}"/>
              </a:ext>
            </a:extLst>
          </p:cNvPr>
          <p:cNvSpPr/>
          <p:nvPr/>
        </p:nvSpPr>
        <p:spPr>
          <a:xfrm>
            <a:off x="4931319" y="4462746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ight Arrow 62">
            <a:extLst>
              <a:ext uri="{FF2B5EF4-FFF2-40B4-BE49-F238E27FC236}">
                <a16:creationId xmlns:a16="http://schemas.microsoft.com/office/drawing/2014/main" id="{F1270918-CCAC-5C4B-AC38-9E248B49EACE}"/>
              </a:ext>
            </a:extLst>
          </p:cNvPr>
          <p:cNvSpPr/>
          <p:nvPr/>
        </p:nvSpPr>
        <p:spPr>
          <a:xfrm flipH="1">
            <a:off x="4016919" y="4621008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 descr="TP_tmp.png">
            <a:extLst>
              <a:ext uri="{FF2B5EF4-FFF2-40B4-BE49-F238E27FC236}">
                <a16:creationId xmlns:a16="http://schemas.microsoft.com/office/drawing/2014/main" id="{8A04514A-C6A9-6543-9FF3-A66FE3416F1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 cstate="print"/>
          <a:stretch>
            <a:fillRect/>
          </a:stretch>
        </p:blipFill>
        <p:spPr bwMode="auto">
          <a:xfrm>
            <a:off x="511463" y="4691346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65" name="Picture 2">
            <a:extLst>
              <a:ext uri="{FF2B5EF4-FFF2-40B4-BE49-F238E27FC236}">
                <a16:creationId xmlns:a16="http://schemas.microsoft.com/office/drawing/2014/main" id="{D990ACAD-A870-AF4C-BA70-6345915A6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3325" y="4691346"/>
            <a:ext cx="367414" cy="241575"/>
          </a:xfrm>
          <a:prstGeom prst="rect">
            <a:avLst/>
          </a:prstGeom>
          <a:noFill/>
        </p:spPr>
      </p:pic>
      <p:pic>
        <p:nvPicPr>
          <p:cNvPr id="66" name="Picture 65" descr="TP_tmp.png">
            <a:extLst>
              <a:ext uri="{FF2B5EF4-FFF2-40B4-BE49-F238E27FC236}">
                <a16:creationId xmlns:a16="http://schemas.microsoft.com/office/drawing/2014/main" id="{D3BE6044-150F-E846-A94B-9A35F669928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5" cstate="print"/>
          <a:stretch>
            <a:fillRect/>
          </a:stretch>
        </p:blipFill>
        <p:spPr bwMode="auto">
          <a:xfrm>
            <a:off x="1628043" y="4691346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67" name="Picture 66" descr="TP_tmp.png">
            <a:extLst>
              <a:ext uri="{FF2B5EF4-FFF2-40B4-BE49-F238E27FC236}">
                <a16:creationId xmlns:a16="http://schemas.microsoft.com/office/drawing/2014/main" id="{FB8934C6-9CFD-4043-8B0A-295AC054E79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 cstate="print"/>
          <a:stretch>
            <a:fillRect/>
          </a:stretch>
        </p:blipFill>
        <p:spPr bwMode="auto">
          <a:xfrm>
            <a:off x="2771043" y="4691346"/>
            <a:ext cx="865130" cy="279221"/>
          </a:xfrm>
          <a:prstGeom prst="rect">
            <a:avLst/>
          </a:prstGeom>
          <a:noFill/>
          <a:ln/>
          <a:effectLst/>
        </p:spPr>
      </p:pic>
      <p:pic>
        <p:nvPicPr>
          <p:cNvPr id="68" name="Picture 2">
            <a:extLst>
              <a:ext uri="{FF2B5EF4-FFF2-40B4-BE49-F238E27FC236}">
                <a16:creationId xmlns:a16="http://schemas.microsoft.com/office/drawing/2014/main" id="{8302D479-3BAA-3A4A-B4A2-5A9543597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53346" y="4646950"/>
            <a:ext cx="389821" cy="276085"/>
          </a:xfrm>
          <a:prstGeom prst="rect">
            <a:avLst/>
          </a:prstGeom>
          <a:noFill/>
        </p:spPr>
      </p:pic>
      <p:pic>
        <p:nvPicPr>
          <p:cNvPr id="69" name="Picture 2">
            <a:extLst>
              <a:ext uri="{FF2B5EF4-FFF2-40B4-BE49-F238E27FC236}">
                <a16:creationId xmlns:a16="http://schemas.microsoft.com/office/drawing/2014/main" id="{D93FC977-6A22-FB4D-A735-886C8DA31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20317" y="4682770"/>
            <a:ext cx="401623" cy="253078"/>
          </a:xfrm>
          <a:prstGeom prst="rect">
            <a:avLst/>
          </a:prstGeom>
          <a:noFill/>
        </p:spPr>
      </p:pic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96EAB160-27E8-4141-BD35-2723FD2C67D2}"/>
              </a:ext>
            </a:extLst>
          </p:cNvPr>
          <p:cNvSpPr/>
          <p:nvPr/>
        </p:nvSpPr>
        <p:spPr>
          <a:xfrm>
            <a:off x="359319" y="4462746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CB0CD254-DF23-5B41-88A9-753096470192}"/>
              </a:ext>
            </a:extLst>
          </p:cNvPr>
          <p:cNvSpPr/>
          <p:nvPr/>
        </p:nvSpPr>
        <p:spPr>
          <a:xfrm>
            <a:off x="4931319" y="3335648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>
            <a:extLst>
              <a:ext uri="{FF2B5EF4-FFF2-40B4-BE49-F238E27FC236}">
                <a16:creationId xmlns:a16="http://schemas.microsoft.com/office/drawing/2014/main" id="{091FDFEC-D428-A045-A55D-EA8511ED357E}"/>
              </a:ext>
            </a:extLst>
          </p:cNvPr>
          <p:cNvSpPr/>
          <p:nvPr/>
        </p:nvSpPr>
        <p:spPr>
          <a:xfrm flipH="1">
            <a:off x="4016919" y="3493910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 descr="TP_tmp.png">
            <a:extLst>
              <a:ext uri="{FF2B5EF4-FFF2-40B4-BE49-F238E27FC236}">
                <a16:creationId xmlns:a16="http://schemas.microsoft.com/office/drawing/2014/main" id="{B32F9981-3836-C543-97EE-4D31D80EC7B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511208" y="3564248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74" name="Picture 2">
            <a:extLst>
              <a:ext uri="{FF2B5EF4-FFF2-40B4-BE49-F238E27FC236}">
                <a16:creationId xmlns:a16="http://schemas.microsoft.com/office/drawing/2014/main" id="{A5AE1541-2D19-8C46-AEF7-A5A4B17B1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3325" y="3564248"/>
            <a:ext cx="367414" cy="241575"/>
          </a:xfrm>
          <a:prstGeom prst="rect">
            <a:avLst/>
          </a:prstGeom>
          <a:noFill/>
        </p:spPr>
      </p:pic>
      <p:pic>
        <p:nvPicPr>
          <p:cNvPr id="75" name="Picture 74" descr="TP_tmp.png">
            <a:extLst>
              <a:ext uri="{FF2B5EF4-FFF2-40B4-BE49-F238E27FC236}">
                <a16:creationId xmlns:a16="http://schemas.microsoft.com/office/drawing/2014/main" id="{D2E16A11-B482-A643-A78B-A10C11F09DB0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1627788" y="3564248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76" name="Picture 75" descr="TP_tmp.png">
            <a:extLst>
              <a:ext uri="{FF2B5EF4-FFF2-40B4-BE49-F238E27FC236}">
                <a16:creationId xmlns:a16="http://schemas.microsoft.com/office/drawing/2014/main" id="{EEBB678C-559E-CC40-ADE2-143ABBC01E8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6" cstate="print"/>
          <a:stretch>
            <a:fillRect/>
          </a:stretch>
        </p:blipFill>
        <p:spPr bwMode="auto">
          <a:xfrm>
            <a:off x="2770787" y="3564248"/>
            <a:ext cx="865640" cy="279386"/>
          </a:xfrm>
          <a:prstGeom prst="rect">
            <a:avLst/>
          </a:prstGeom>
          <a:noFill/>
          <a:ln/>
          <a:effectLst/>
        </p:spPr>
      </p:pic>
      <p:pic>
        <p:nvPicPr>
          <p:cNvPr id="77" name="Picture 2">
            <a:extLst>
              <a:ext uri="{FF2B5EF4-FFF2-40B4-BE49-F238E27FC236}">
                <a16:creationId xmlns:a16="http://schemas.microsoft.com/office/drawing/2014/main" id="{DC1B2E32-DA94-894F-9521-8C1B6C0B8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53346" y="3519852"/>
            <a:ext cx="389821" cy="276085"/>
          </a:xfrm>
          <a:prstGeom prst="rect">
            <a:avLst/>
          </a:prstGeom>
          <a:noFill/>
        </p:spPr>
      </p:pic>
      <p:pic>
        <p:nvPicPr>
          <p:cNvPr id="78" name="Picture 2">
            <a:extLst>
              <a:ext uri="{FF2B5EF4-FFF2-40B4-BE49-F238E27FC236}">
                <a16:creationId xmlns:a16="http://schemas.microsoft.com/office/drawing/2014/main" id="{E3DBA32A-2CFE-7A4E-80BE-43B5717DC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20317" y="3555672"/>
            <a:ext cx="401623" cy="253078"/>
          </a:xfrm>
          <a:prstGeom prst="rect">
            <a:avLst/>
          </a:prstGeom>
          <a:noFill/>
        </p:spPr>
      </p:pic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C4FC1563-87AA-C74B-87E0-103DA0895DEC}"/>
              </a:ext>
            </a:extLst>
          </p:cNvPr>
          <p:cNvSpPr/>
          <p:nvPr/>
        </p:nvSpPr>
        <p:spPr>
          <a:xfrm>
            <a:off x="359319" y="3335648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DAFF6781-17F6-BA48-85BF-849D6B1F0254}"/>
              </a:ext>
            </a:extLst>
          </p:cNvPr>
          <p:cNvSpPr/>
          <p:nvPr/>
        </p:nvSpPr>
        <p:spPr>
          <a:xfrm>
            <a:off x="4931319" y="2213191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ight Arrow 80">
            <a:extLst>
              <a:ext uri="{FF2B5EF4-FFF2-40B4-BE49-F238E27FC236}">
                <a16:creationId xmlns:a16="http://schemas.microsoft.com/office/drawing/2014/main" id="{CF48765C-D0A6-0641-99BE-A26476BFD532}"/>
              </a:ext>
            </a:extLst>
          </p:cNvPr>
          <p:cNvSpPr/>
          <p:nvPr/>
        </p:nvSpPr>
        <p:spPr>
          <a:xfrm flipH="1">
            <a:off x="4016919" y="2371453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 descr="TP_tmp.png">
            <a:extLst>
              <a:ext uri="{FF2B5EF4-FFF2-40B4-BE49-F238E27FC236}">
                <a16:creationId xmlns:a16="http://schemas.microsoft.com/office/drawing/2014/main" id="{AF7736F3-E9B7-9D49-91CC-A329934BA52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510952" y="2441791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83" name="Picture 2">
            <a:extLst>
              <a:ext uri="{FF2B5EF4-FFF2-40B4-BE49-F238E27FC236}">
                <a16:creationId xmlns:a16="http://schemas.microsoft.com/office/drawing/2014/main" id="{E8F2237E-D3DE-E247-B706-048CA36FD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3325" y="2441791"/>
            <a:ext cx="367414" cy="241575"/>
          </a:xfrm>
          <a:prstGeom prst="rect">
            <a:avLst/>
          </a:prstGeom>
          <a:noFill/>
        </p:spPr>
      </p:pic>
      <p:pic>
        <p:nvPicPr>
          <p:cNvPr id="84" name="Picture 83" descr="TP_tmp.png">
            <a:extLst>
              <a:ext uri="{FF2B5EF4-FFF2-40B4-BE49-F238E27FC236}">
                <a16:creationId xmlns:a16="http://schemas.microsoft.com/office/drawing/2014/main" id="{E33D26B7-2619-FA40-90C1-FD6B99EA9BD6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1627532" y="2441791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85" name="Picture 84" descr="TP_tmp.png">
            <a:extLst>
              <a:ext uri="{FF2B5EF4-FFF2-40B4-BE49-F238E27FC236}">
                <a16:creationId xmlns:a16="http://schemas.microsoft.com/office/drawing/2014/main" id="{652AE136-C368-3348-AC9C-101802C7760A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/>
          <a:stretch>
            <a:fillRect/>
          </a:stretch>
        </p:blipFill>
        <p:spPr bwMode="auto">
          <a:xfrm>
            <a:off x="2770531" y="2441791"/>
            <a:ext cx="866151" cy="279551"/>
          </a:xfrm>
          <a:prstGeom prst="rect">
            <a:avLst/>
          </a:prstGeom>
          <a:noFill/>
          <a:ln/>
          <a:effectLst/>
        </p:spPr>
      </p:pic>
      <p:pic>
        <p:nvPicPr>
          <p:cNvPr id="86" name="Picture 2">
            <a:extLst>
              <a:ext uri="{FF2B5EF4-FFF2-40B4-BE49-F238E27FC236}">
                <a16:creationId xmlns:a16="http://schemas.microsoft.com/office/drawing/2014/main" id="{21123C4C-05CB-944B-9E1B-0F801A5E9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53346" y="2397395"/>
            <a:ext cx="389821" cy="276085"/>
          </a:xfrm>
          <a:prstGeom prst="rect">
            <a:avLst/>
          </a:prstGeom>
          <a:noFill/>
        </p:spPr>
      </p:pic>
      <p:pic>
        <p:nvPicPr>
          <p:cNvPr id="87" name="Picture 2">
            <a:extLst>
              <a:ext uri="{FF2B5EF4-FFF2-40B4-BE49-F238E27FC236}">
                <a16:creationId xmlns:a16="http://schemas.microsoft.com/office/drawing/2014/main" id="{266A69FC-C3F6-E245-B141-7A59662F8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20317" y="2433215"/>
            <a:ext cx="401623" cy="253078"/>
          </a:xfrm>
          <a:prstGeom prst="rect">
            <a:avLst/>
          </a:prstGeom>
          <a:noFill/>
        </p:spPr>
      </p:pic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AC358C29-DA6F-3B43-9D06-1DC22226D959}"/>
              </a:ext>
            </a:extLst>
          </p:cNvPr>
          <p:cNvSpPr/>
          <p:nvPr/>
        </p:nvSpPr>
        <p:spPr>
          <a:xfrm>
            <a:off x="359319" y="2213191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5B1CEB0C-5500-B545-A2E8-F64947DFFB18}"/>
              </a:ext>
            </a:extLst>
          </p:cNvPr>
          <p:cNvSpPr/>
          <p:nvPr/>
        </p:nvSpPr>
        <p:spPr>
          <a:xfrm>
            <a:off x="4931319" y="1109946"/>
            <a:ext cx="67818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Arrow 89">
            <a:extLst>
              <a:ext uri="{FF2B5EF4-FFF2-40B4-BE49-F238E27FC236}">
                <a16:creationId xmlns:a16="http://schemas.microsoft.com/office/drawing/2014/main" id="{82EF2D85-817E-A34F-AD51-D6665CBAB19B}"/>
              </a:ext>
            </a:extLst>
          </p:cNvPr>
          <p:cNvSpPr/>
          <p:nvPr/>
        </p:nvSpPr>
        <p:spPr>
          <a:xfrm flipH="1">
            <a:off x="4016919" y="1268208"/>
            <a:ext cx="685800" cy="42203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Picture 90" descr="TP_tmp.png">
            <a:extLst>
              <a:ext uri="{FF2B5EF4-FFF2-40B4-BE49-F238E27FC236}">
                <a16:creationId xmlns:a16="http://schemas.microsoft.com/office/drawing/2014/main" id="{5B9D5BAA-1FBE-4945-980D-F779704799EE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510696" y="1338546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92" name="Picture 2">
            <a:extLst>
              <a:ext uri="{FF2B5EF4-FFF2-40B4-BE49-F238E27FC236}">
                <a16:creationId xmlns:a16="http://schemas.microsoft.com/office/drawing/2014/main" id="{1FABD2BB-A85E-F143-887B-AC7F76BCB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3325" y="1338546"/>
            <a:ext cx="367414" cy="241575"/>
          </a:xfrm>
          <a:prstGeom prst="rect">
            <a:avLst/>
          </a:prstGeom>
          <a:noFill/>
        </p:spPr>
      </p:pic>
      <p:pic>
        <p:nvPicPr>
          <p:cNvPr id="93" name="Picture 92" descr="TP_tmp.png">
            <a:extLst>
              <a:ext uri="{FF2B5EF4-FFF2-40B4-BE49-F238E27FC236}">
                <a16:creationId xmlns:a16="http://schemas.microsoft.com/office/drawing/2014/main" id="{B1C8A6DC-10DD-7549-8864-B9E894DC533C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1627276" y="1338546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94" name="Picture 93" descr="TP_tmp.png">
            <a:extLst>
              <a:ext uri="{FF2B5EF4-FFF2-40B4-BE49-F238E27FC236}">
                <a16:creationId xmlns:a16="http://schemas.microsoft.com/office/drawing/2014/main" id="{8AAA502F-2F99-9243-82E6-F5E42955D53F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8" cstate="print"/>
          <a:stretch>
            <a:fillRect/>
          </a:stretch>
        </p:blipFill>
        <p:spPr bwMode="auto">
          <a:xfrm>
            <a:off x="2770275" y="1338546"/>
            <a:ext cx="866662" cy="279716"/>
          </a:xfrm>
          <a:prstGeom prst="rect">
            <a:avLst/>
          </a:prstGeom>
          <a:noFill/>
          <a:ln/>
          <a:effectLst/>
        </p:spPr>
      </p:pic>
      <p:pic>
        <p:nvPicPr>
          <p:cNvPr id="95" name="Picture 2">
            <a:extLst>
              <a:ext uri="{FF2B5EF4-FFF2-40B4-BE49-F238E27FC236}">
                <a16:creationId xmlns:a16="http://schemas.microsoft.com/office/drawing/2014/main" id="{30216E50-6D9A-FA46-AFAF-5395829F5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53346" y="1294150"/>
            <a:ext cx="389821" cy="276085"/>
          </a:xfrm>
          <a:prstGeom prst="rect">
            <a:avLst/>
          </a:prstGeom>
          <a:noFill/>
        </p:spPr>
      </p:pic>
      <p:pic>
        <p:nvPicPr>
          <p:cNvPr id="96" name="Picture 2">
            <a:extLst>
              <a:ext uri="{FF2B5EF4-FFF2-40B4-BE49-F238E27FC236}">
                <a16:creationId xmlns:a16="http://schemas.microsoft.com/office/drawing/2014/main" id="{9FA3331D-F8F6-8A48-8F8F-81D74C6EC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20317" y="1329970"/>
            <a:ext cx="401623" cy="253078"/>
          </a:xfrm>
          <a:prstGeom prst="rect">
            <a:avLst/>
          </a:prstGeom>
          <a:noFill/>
        </p:spPr>
      </p:pic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ADA1129C-D867-D040-AB6C-43B068C6B38B}"/>
              </a:ext>
            </a:extLst>
          </p:cNvPr>
          <p:cNvSpPr/>
          <p:nvPr/>
        </p:nvSpPr>
        <p:spPr>
          <a:xfrm>
            <a:off x="359319" y="1109946"/>
            <a:ext cx="3429000" cy="6858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3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61" grpId="0" animBg="1"/>
      <p:bldP spid="62" grpId="0" animBg="1"/>
      <p:bldP spid="63" grpId="0" animBg="1"/>
      <p:bldP spid="70" grpId="0" animBg="1"/>
      <p:bldP spid="71" grpId="0" animBg="1"/>
      <p:bldP spid="72" grpId="0" animBg="1"/>
      <p:bldP spid="79" grpId="0" animBg="1"/>
      <p:bldP spid="80" grpId="0" animBg="1"/>
      <p:bldP spid="81" grpId="0" animBg="1"/>
      <p:bldP spid="88" grpId="0" animBg="1"/>
      <p:bldP spid="89" grpId="0" animBg="1"/>
      <p:bldP spid="90" grpId="0" animBg="1"/>
      <p:bldP spid="9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Value Iteration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43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7151228-938A-C740-8EF4-16A441B18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88970" y="1328737"/>
            <a:ext cx="6067425" cy="42005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142991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Value Iteration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44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DB3FCC8D-DC99-5B44-BA30-DF44F48437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11277600" cy="4800600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Start with V</a:t>
            </a:r>
            <a:r>
              <a:rPr lang="en-US" sz="2400" baseline="-25000" dirty="0">
                <a:ea typeface="ＭＳ Ｐゴシック" pitchFamily="34" charset="-128"/>
              </a:rPr>
              <a:t>0</a:t>
            </a:r>
            <a:r>
              <a:rPr lang="en-US" sz="2400" dirty="0">
                <a:ea typeface="ＭＳ Ｐゴシック" pitchFamily="34" charset="-128"/>
              </a:rPr>
              <a:t>(s) = 0: no time steps left means an expected reward sum of zero</a:t>
            </a:r>
          </a:p>
          <a:p>
            <a:pPr lvl="2">
              <a:lnSpc>
                <a:spcPct val="80000"/>
              </a:lnSpc>
            </a:pPr>
            <a:endParaRPr lang="en-US" sz="16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Given vector of </a:t>
            </a:r>
            <a:r>
              <a:rPr lang="en-US" sz="2400" dirty="0" err="1">
                <a:ea typeface="ＭＳ Ｐゴシック" pitchFamily="34" charset="-128"/>
              </a:rPr>
              <a:t>V</a:t>
            </a:r>
            <a:r>
              <a:rPr lang="en-US" sz="2400" baseline="-25000" dirty="0" err="1">
                <a:ea typeface="ＭＳ Ｐゴシック" pitchFamily="34" charset="-128"/>
              </a:rPr>
              <a:t>k</a:t>
            </a:r>
            <a:r>
              <a:rPr lang="en-US" sz="2400" dirty="0">
                <a:ea typeface="ＭＳ Ｐゴシック" pitchFamily="34" charset="-128"/>
              </a:rPr>
              <a:t>(s) values, do one ply of </a:t>
            </a:r>
            <a:r>
              <a:rPr lang="en-US" sz="2400" dirty="0" err="1">
                <a:ea typeface="ＭＳ Ｐゴシック" pitchFamily="34" charset="-128"/>
              </a:rPr>
              <a:t>expectimax</a:t>
            </a:r>
            <a:r>
              <a:rPr lang="en-US" sz="2400" dirty="0">
                <a:ea typeface="ＭＳ Ｐゴシック" pitchFamily="34" charset="-128"/>
              </a:rPr>
              <a:t> from each state:</a:t>
            </a: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Repeat until convergence</a:t>
            </a: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Complexity of each iteration: O(S</a:t>
            </a:r>
            <a:r>
              <a:rPr lang="en-US" sz="2400" baseline="30000" dirty="0">
                <a:ea typeface="ＭＳ Ｐゴシック" pitchFamily="34" charset="-128"/>
              </a:rPr>
              <a:t>2</a:t>
            </a:r>
            <a:r>
              <a:rPr lang="en-US" sz="2400" dirty="0">
                <a:ea typeface="ＭＳ Ｐゴシック" pitchFamily="34" charset="-128"/>
              </a:rPr>
              <a:t>A)</a:t>
            </a:r>
          </a:p>
          <a:p>
            <a:pPr lvl="1">
              <a:lnSpc>
                <a:spcPct val="80000"/>
              </a:lnSpc>
            </a:pPr>
            <a:endParaRPr lang="en-US" sz="20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Theorem: will converge to unique optimal values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Basic idea: approximations get refined towards optimal values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Policy may converge long before values do</a:t>
            </a:r>
          </a:p>
        </p:txBody>
      </p:sp>
      <p:pic>
        <p:nvPicPr>
          <p:cNvPr id="10" name="Picture 9" descr="txp_fig">
            <a:extLst>
              <a:ext uri="{FF2B5EF4-FFF2-40B4-BE49-F238E27FC236}">
                <a16:creationId xmlns:a16="http://schemas.microsoft.com/office/drawing/2014/main" id="{6BBD2887-973E-D64F-8ED5-A7EFF3FFBB8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1142684" y="2667000"/>
            <a:ext cx="7266933" cy="690930"/>
          </a:xfrm>
          <a:prstGeom prst="rect">
            <a:avLst/>
          </a:prstGeom>
          <a:noFill/>
          <a:ln/>
          <a:effectLst/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443CB7E-27E8-4446-A32B-C4F701BA1F01}"/>
              </a:ext>
            </a:extLst>
          </p:cNvPr>
          <p:cNvGrpSpPr>
            <a:grpSpLocks/>
          </p:cNvGrpSpPr>
          <p:nvPr/>
        </p:nvGrpSpPr>
        <p:grpSpPr bwMode="auto">
          <a:xfrm>
            <a:off x="9220200" y="2286000"/>
            <a:ext cx="2286000" cy="2122488"/>
            <a:chOff x="2400" y="1401"/>
            <a:chExt cx="1440" cy="1337"/>
          </a:xfrm>
        </p:grpSpPr>
        <p:sp>
          <p:nvSpPr>
            <p:cNvPr id="12" name="AutoShape 11">
              <a:extLst>
                <a:ext uri="{FF2B5EF4-FFF2-40B4-BE49-F238E27FC236}">
                  <a16:creationId xmlns:a16="http://schemas.microsoft.com/office/drawing/2014/main" id="{B7A1EE16-2332-C54B-BCF1-BD97641E88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E90B248-3723-AF49-8FF8-FEC8CF3E9B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6" name="Line 13">
                <a:extLst>
                  <a:ext uri="{FF2B5EF4-FFF2-40B4-BE49-F238E27FC236}">
                    <a16:creationId xmlns:a16="http://schemas.microsoft.com/office/drawing/2014/main" id="{386A9F2C-7A40-6E4D-A523-C943FE0BB4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7" name="Line 14">
                <a:extLst>
                  <a:ext uri="{FF2B5EF4-FFF2-40B4-BE49-F238E27FC236}">
                    <a16:creationId xmlns:a16="http://schemas.microsoft.com/office/drawing/2014/main" id="{1A63F61A-2F3E-B94F-9CE2-EA83EFE791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8" name="Line 15">
                <a:extLst>
                  <a:ext uri="{FF2B5EF4-FFF2-40B4-BE49-F238E27FC236}">
                    <a16:creationId xmlns:a16="http://schemas.microsoft.com/office/drawing/2014/main" id="{4A6F96FB-FC76-984E-91E1-D66C63A1E5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9" name="Line 16">
                <a:extLst>
                  <a:ext uri="{FF2B5EF4-FFF2-40B4-BE49-F238E27FC236}">
                    <a16:creationId xmlns:a16="http://schemas.microsoft.com/office/drawing/2014/main" id="{15B95E7B-8CF0-DE4D-802E-DA04648589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14" name="Oval 17">
              <a:extLst>
                <a:ext uri="{FF2B5EF4-FFF2-40B4-BE49-F238E27FC236}">
                  <a16:creationId xmlns:a16="http://schemas.microsoft.com/office/drawing/2014/main" id="{0207B8DA-4CE7-F144-9AFF-078290B16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15" name="Group 18">
              <a:extLst>
                <a:ext uri="{FF2B5EF4-FFF2-40B4-BE49-F238E27FC236}">
                  <a16:creationId xmlns:a16="http://schemas.microsoft.com/office/drawing/2014/main" id="{B7062F3A-D250-9746-BD01-C551C2F233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21" name="Line 19">
                <a:extLst>
                  <a:ext uri="{FF2B5EF4-FFF2-40B4-BE49-F238E27FC236}">
                    <a16:creationId xmlns:a16="http://schemas.microsoft.com/office/drawing/2014/main" id="{8472837F-7D5E-1043-A897-91978D7439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2" name="Line 20">
                <a:extLst>
                  <a:ext uri="{FF2B5EF4-FFF2-40B4-BE49-F238E27FC236}">
                    <a16:creationId xmlns:a16="http://schemas.microsoft.com/office/drawing/2014/main" id="{D13156ED-38E5-2D44-BB28-EBBEE5CEE6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3" name="Line 21">
                <a:extLst>
                  <a:ext uri="{FF2B5EF4-FFF2-40B4-BE49-F238E27FC236}">
                    <a16:creationId xmlns:a16="http://schemas.microsoft.com/office/drawing/2014/main" id="{C98595A4-3C76-594F-A29F-7FB546F03A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5" name="Line 22">
                <a:extLst>
                  <a:ext uri="{FF2B5EF4-FFF2-40B4-BE49-F238E27FC236}">
                    <a16:creationId xmlns:a16="http://schemas.microsoft.com/office/drawing/2014/main" id="{C851EC4E-8743-1F45-BE02-A8F6E97F47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16" name="Text Box 23">
              <a:extLst>
                <a:ext uri="{FF2B5EF4-FFF2-40B4-BE49-F238E27FC236}">
                  <a16:creationId xmlns:a16="http://schemas.microsoft.com/office/drawing/2014/main" id="{94D5C83E-2F37-F644-BBAF-D2149D8A7D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1680"/>
              <a:ext cx="12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7" name="Text Box 24">
              <a:extLst>
                <a:ext uri="{FF2B5EF4-FFF2-40B4-BE49-F238E27FC236}">
                  <a16:creationId xmlns:a16="http://schemas.microsoft.com/office/drawing/2014/main" id="{4C4F7BF1-A107-E64F-BDA4-5DD2A58150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1401"/>
              <a:ext cx="62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00FF"/>
                  </a:solidFill>
                  <a:latin typeface="Calibri"/>
                  <a:cs typeface="Calibri"/>
                </a:rPr>
                <a:t>V</a:t>
              </a:r>
              <a:r>
                <a:rPr lang="en-US" baseline="-25000" dirty="0">
                  <a:solidFill>
                    <a:srgbClr val="0000FF"/>
                  </a:solidFill>
                  <a:latin typeface="Calibri"/>
                  <a:cs typeface="Calibri"/>
                </a:rPr>
                <a:t>k+1</a:t>
              </a:r>
              <a:r>
                <a:rPr lang="en-US" dirty="0">
                  <a:solidFill>
                    <a:srgbClr val="0000FF"/>
                  </a:solidFill>
                  <a:latin typeface="Calibri"/>
                  <a:cs typeface="Calibri"/>
                </a:rPr>
                <a:t>(s)</a:t>
              </a:r>
            </a:p>
          </p:txBody>
        </p:sp>
        <p:sp>
          <p:nvSpPr>
            <p:cNvPr id="18" name="Text Box 25">
              <a:extLst>
                <a:ext uri="{FF2B5EF4-FFF2-40B4-BE49-F238E27FC236}">
                  <a16:creationId xmlns:a16="http://schemas.microsoft.com/office/drawing/2014/main" id="{AD5852B0-CDEE-F04F-8CFA-1B518B01D2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1920"/>
              <a:ext cx="55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19" name="Text Box 26">
              <a:extLst>
                <a:ext uri="{FF2B5EF4-FFF2-40B4-BE49-F238E27FC236}">
                  <a16:creationId xmlns:a16="http://schemas.microsoft.com/office/drawing/2014/main" id="{481155FE-4402-0041-80DF-2FF766A02C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2265"/>
              <a:ext cx="5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 err="1">
                  <a:latin typeface="Calibri"/>
                  <a:cs typeface="Calibri"/>
                </a:rPr>
                <a:t>s,a,s</a:t>
              </a:r>
              <a:r>
                <a:rPr lang="ja-JP" altLang="en-US">
                  <a:latin typeface="Calibri"/>
                  <a:cs typeface="Calibri"/>
                </a:rPr>
                <a:t>’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20" name="Text Box 28">
              <a:extLst>
                <a:ext uri="{FF2B5EF4-FFF2-40B4-BE49-F238E27FC236}">
                  <a16:creationId xmlns:a16="http://schemas.microsoft.com/office/drawing/2014/main" id="{5E10F6B9-F449-B248-A1BE-56D76E6791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9" y="2505"/>
              <a:ext cx="66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 err="1">
                  <a:solidFill>
                    <a:srgbClr val="0000FF"/>
                  </a:solidFill>
                  <a:latin typeface="Calibri"/>
                  <a:cs typeface="Calibri"/>
                </a:rPr>
                <a:t>V</a:t>
              </a:r>
              <a:r>
                <a:rPr lang="en-US" baseline="-25000" dirty="0" err="1">
                  <a:solidFill>
                    <a:srgbClr val="0000FF"/>
                  </a:solidFill>
                  <a:latin typeface="Calibri"/>
                  <a:cs typeface="Calibri"/>
                </a:rPr>
                <a:t>k</a:t>
              </a:r>
              <a:r>
                <a:rPr lang="en-US" dirty="0">
                  <a:solidFill>
                    <a:srgbClr val="0000FF"/>
                  </a:solidFill>
                  <a:latin typeface="Calibri"/>
                  <a:cs typeface="Calibri"/>
                </a:rPr>
                <a:t>(s’</a:t>
              </a:r>
              <a:r>
                <a:rPr lang="en-US" altLang="ja-JP" dirty="0">
                  <a:solidFill>
                    <a:srgbClr val="0000FF"/>
                  </a:solidFill>
                  <a:latin typeface="Calibri"/>
                  <a:cs typeface="Calibri"/>
                </a:rPr>
                <a:t>)</a:t>
              </a:r>
              <a:endParaRPr lang="en-US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30" name="Isosceles Triangle 26">
            <a:extLst>
              <a:ext uri="{FF2B5EF4-FFF2-40B4-BE49-F238E27FC236}">
                <a16:creationId xmlns:a16="http://schemas.microsoft.com/office/drawing/2014/main" id="{8A47345D-B505-2E4B-8ABA-8201FDBC2F3D}"/>
              </a:ext>
            </a:extLst>
          </p:cNvPr>
          <p:cNvSpPr/>
          <p:nvPr/>
        </p:nvSpPr>
        <p:spPr>
          <a:xfrm>
            <a:off x="9601200" y="4495800"/>
            <a:ext cx="1600200" cy="1752600"/>
          </a:xfrm>
          <a:prstGeom prst="triangle">
            <a:avLst/>
          </a:prstGeom>
          <a:solidFill>
            <a:srgbClr val="8FA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697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Example: Value Iteration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45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6" name="Content Placeholder 38" descr="TP_tmp.png">
            <a:extLst>
              <a:ext uri="{FF2B5EF4-FFF2-40B4-BE49-F238E27FC236}">
                <a16:creationId xmlns:a16="http://schemas.microsoft.com/office/drawing/2014/main" id="{B1263049-3B99-D04C-9DF1-2D33196A6AC9}"/>
              </a:ext>
            </a:extLst>
          </p:cNvPr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662940" y="4903050"/>
            <a:ext cx="254808" cy="254808"/>
          </a:xfrm>
          <a:noFill/>
          <a:ln>
            <a:noFill/>
          </a:ln>
          <a:effectLst/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EA6D659-D1EE-0143-879E-4FBD988A4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5331" y="1316054"/>
            <a:ext cx="668678" cy="439656"/>
          </a:xfrm>
          <a:prstGeom prst="rect">
            <a:avLst/>
          </a:prstGeom>
          <a:noFill/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75DDB575-0A31-4A47-BFC2-90C630975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54455" y="1271658"/>
            <a:ext cx="709457" cy="502463"/>
          </a:xfrm>
          <a:prstGeom prst="rect">
            <a:avLst/>
          </a:prstGeom>
          <a:noFill/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53A15B86-75D1-5C49-A07B-AA23B38B9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14047" y="1307477"/>
            <a:ext cx="730937" cy="460591"/>
          </a:xfrm>
          <a:prstGeom prst="rect">
            <a:avLst/>
          </a:prstGeom>
          <a:noFill/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9D880D7-2DAC-BC4A-9435-1D940B7F5892}"/>
              </a:ext>
            </a:extLst>
          </p:cNvPr>
          <p:cNvSpPr/>
          <p:nvPr/>
        </p:nvSpPr>
        <p:spPr>
          <a:xfrm>
            <a:off x="1196340" y="4608556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6B2774A-DFE8-F144-8E9D-8600471845A3}"/>
              </a:ext>
            </a:extLst>
          </p:cNvPr>
          <p:cNvSpPr/>
          <p:nvPr/>
        </p:nvSpPr>
        <p:spPr>
          <a:xfrm>
            <a:off x="1196340" y="3236956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B290498-44A4-0F49-86AF-4FB9EF4434A2}"/>
              </a:ext>
            </a:extLst>
          </p:cNvPr>
          <p:cNvSpPr/>
          <p:nvPr/>
        </p:nvSpPr>
        <p:spPr>
          <a:xfrm>
            <a:off x="1196340" y="1881258"/>
            <a:ext cx="36576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15" name="Picture 14" descr="TP_tmp.png">
            <a:extLst>
              <a:ext uri="{FF2B5EF4-FFF2-40B4-BE49-F238E27FC236}">
                <a16:creationId xmlns:a16="http://schemas.microsoft.com/office/drawing/2014/main" id="{9DD3708C-CA44-784C-BB90-2C6D768199F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675680" y="3547353"/>
            <a:ext cx="229327" cy="255317"/>
          </a:xfrm>
          <a:prstGeom prst="rect">
            <a:avLst/>
          </a:prstGeom>
          <a:noFill/>
          <a:ln/>
          <a:effectLst/>
        </p:spPr>
      </p:pic>
      <p:pic>
        <p:nvPicPr>
          <p:cNvPr id="16" name="Picture 15" descr="TP_tmp.png">
            <a:extLst>
              <a:ext uri="{FF2B5EF4-FFF2-40B4-BE49-F238E27FC236}">
                <a16:creationId xmlns:a16="http://schemas.microsoft.com/office/drawing/2014/main" id="{16007697-46FA-1248-835B-993521AE5CA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649945" y="2175753"/>
            <a:ext cx="255317" cy="255317"/>
          </a:xfrm>
          <a:prstGeom prst="rect">
            <a:avLst/>
          </a:prstGeom>
          <a:noFill/>
          <a:ln/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6D7A54-05CB-2948-B144-651888F280E8}"/>
              </a:ext>
            </a:extLst>
          </p:cNvPr>
          <p:cNvSpPr txBox="1"/>
          <p:nvPr/>
        </p:nvSpPr>
        <p:spPr>
          <a:xfrm>
            <a:off x="1424940" y="4776858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  0             0             0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69D6CF-3CA8-DB4D-912F-85E3D41E810E}"/>
              </a:ext>
            </a:extLst>
          </p:cNvPr>
          <p:cNvSpPr txBox="1"/>
          <p:nvPr/>
        </p:nvSpPr>
        <p:spPr>
          <a:xfrm>
            <a:off x="1424940" y="3405258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  2             1             0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DD5D24-305A-3948-9D2B-5E552FF71C0F}"/>
              </a:ext>
            </a:extLst>
          </p:cNvPr>
          <p:cNvSpPr txBox="1"/>
          <p:nvPr/>
        </p:nvSpPr>
        <p:spPr>
          <a:xfrm>
            <a:off x="1424940" y="2033658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  3.5          2.5          0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671878-89DD-634C-B4F9-2BE171F1D306}"/>
              </a:ext>
            </a:extLst>
          </p:cNvPr>
          <p:cNvSpPr txBox="1"/>
          <p:nvPr/>
        </p:nvSpPr>
        <p:spPr>
          <a:xfrm>
            <a:off x="7139940" y="4243458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libri"/>
                <a:cs typeface="Calibri"/>
              </a:rPr>
              <a:t>Assume no discount!</a:t>
            </a:r>
          </a:p>
        </p:txBody>
      </p:sp>
      <p:pic>
        <p:nvPicPr>
          <p:cNvPr id="21" name="Picture 3">
            <a:extLst>
              <a:ext uri="{FF2B5EF4-FFF2-40B4-BE49-F238E27FC236}">
                <a16:creationId xmlns:a16="http://schemas.microsoft.com/office/drawing/2014/main" id="{31D6F79E-A6B5-3340-946B-0D500E603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36121" y="1547629"/>
            <a:ext cx="6428219" cy="234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 descr="txp_fig">
            <a:extLst>
              <a:ext uri="{FF2B5EF4-FFF2-40B4-BE49-F238E27FC236}">
                <a16:creationId xmlns:a16="http://schemas.microsoft.com/office/drawing/2014/main" id="{D81C2B3B-7FAE-F24A-8203-ACCA8D3BEA8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5692140" y="5005458"/>
            <a:ext cx="5971533" cy="567765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194427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Convergence*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46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41BAE9A-A7A6-974F-9976-91C0BAAA5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690" y="1064418"/>
            <a:ext cx="6375400" cy="4729164"/>
          </a:xfrm>
        </p:spPr>
        <p:txBody>
          <a:bodyPr/>
          <a:lstStyle/>
          <a:p>
            <a:r>
              <a:rPr lang="en-US" sz="2000" dirty="0">
                <a:latin typeface="Calibri"/>
                <a:cs typeface="Calibri"/>
              </a:rPr>
              <a:t>How do we know the </a:t>
            </a:r>
            <a:r>
              <a:rPr lang="en-US" sz="2000" dirty="0" err="1">
                <a:latin typeface="Calibri"/>
                <a:cs typeface="Calibri"/>
              </a:rPr>
              <a:t>V</a:t>
            </a:r>
            <a:r>
              <a:rPr lang="en-US" sz="2000" baseline="-25000" dirty="0" err="1">
                <a:latin typeface="Calibri"/>
                <a:cs typeface="Calibri"/>
              </a:rPr>
              <a:t>k</a:t>
            </a:r>
            <a:r>
              <a:rPr lang="en-US" sz="2000" dirty="0">
                <a:latin typeface="Calibri"/>
                <a:cs typeface="Calibri"/>
              </a:rPr>
              <a:t> vectors are going to converge?</a:t>
            </a:r>
          </a:p>
          <a:p>
            <a:pPr lvl="1"/>
            <a:endParaRPr lang="en-US" sz="16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Case 1: If the tree has maximum depth M, then V</a:t>
            </a:r>
            <a:r>
              <a:rPr lang="en-US" sz="2000" baseline="-25000" dirty="0">
                <a:latin typeface="Calibri"/>
                <a:cs typeface="Calibri"/>
              </a:rPr>
              <a:t>M</a:t>
            </a:r>
            <a:r>
              <a:rPr lang="en-US" sz="2000" dirty="0">
                <a:latin typeface="Calibri"/>
                <a:cs typeface="Calibri"/>
              </a:rPr>
              <a:t> holds the actual </a:t>
            </a:r>
            <a:r>
              <a:rPr lang="en-US" sz="2000" dirty="0" err="1">
                <a:latin typeface="Calibri"/>
                <a:cs typeface="Calibri"/>
              </a:rPr>
              <a:t>untruncated</a:t>
            </a:r>
            <a:r>
              <a:rPr lang="en-US" sz="2000" dirty="0">
                <a:latin typeface="Calibri"/>
                <a:cs typeface="Calibri"/>
              </a:rPr>
              <a:t> values</a:t>
            </a:r>
          </a:p>
          <a:p>
            <a:pPr lvl="1"/>
            <a:endParaRPr lang="en-US" sz="16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Case 2: If the discount is less than 1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Sketch: For any state </a:t>
            </a:r>
            <a:r>
              <a:rPr lang="en-US" sz="1800" dirty="0" err="1">
                <a:latin typeface="Calibri"/>
                <a:cs typeface="Calibri"/>
              </a:rPr>
              <a:t>V</a:t>
            </a:r>
            <a:r>
              <a:rPr lang="en-US" sz="1800" baseline="-25000" dirty="0" err="1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and V</a:t>
            </a:r>
            <a:r>
              <a:rPr lang="en-US" sz="1800" baseline="-25000" dirty="0">
                <a:latin typeface="Calibri"/>
                <a:cs typeface="Calibri"/>
              </a:rPr>
              <a:t>k+1</a:t>
            </a:r>
            <a:r>
              <a:rPr lang="en-US" sz="1800" dirty="0">
                <a:latin typeface="Calibri"/>
                <a:cs typeface="Calibri"/>
              </a:rPr>
              <a:t> can be viewed as depth k+1 </a:t>
            </a:r>
            <a:r>
              <a:rPr lang="en-US" sz="1800" dirty="0" err="1">
                <a:latin typeface="Calibri"/>
                <a:cs typeface="Calibri"/>
              </a:rPr>
              <a:t>expectimax</a:t>
            </a:r>
            <a:r>
              <a:rPr lang="en-US" sz="1800" dirty="0">
                <a:latin typeface="Calibri"/>
                <a:cs typeface="Calibri"/>
              </a:rPr>
              <a:t> results in nearly identical search trees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The difference is that on the bottom layer, V</a:t>
            </a:r>
            <a:r>
              <a:rPr lang="en-US" sz="1800" baseline="-25000" dirty="0">
                <a:latin typeface="Calibri"/>
                <a:cs typeface="Calibri"/>
              </a:rPr>
              <a:t>k+1</a:t>
            </a:r>
            <a:r>
              <a:rPr lang="en-US" sz="1800" dirty="0">
                <a:latin typeface="Calibri"/>
                <a:cs typeface="Calibri"/>
              </a:rPr>
              <a:t> has actual rewards while </a:t>
            </a:r>
            <a:r>
              <a:rPr lang="en-US" sz="1800" dirty="0" err="1">
                <a:latin typeface="Calibri"/>
                <a:cs typeface="Calibri"/>
              </a:rPr>
              <a:t>V</a:t>
            </a:r>
            <a:r>
              <a:rPr lang="en-US" sz="1800" baseline="-25000" dirty="0" err="1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has zeros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That last layer is at best all R</a:t>
            </a:r>
            <a:r>
              <a:rPr lang="en-US" sz="1800" baseline="-25000" dirty="0">
                <a:latin typeface="Calibri"/>
                <a:cs typeface="Calibri"/>
              </a:rPr>
              <a:t>MAX</a:t>
            </a:r>
            <a:r>
              <a:rPr lang="en-US" sz="1800" dirty="0">
                <a:latin typeface="Calibri"/>
                <a:cs typeface="Calibri"/>
              </a:rPr>
              <a:t> 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It is at worst R</a:t>
            </a:r>
            <a:r>
              <a:rPr lang="en-US" sz="1800" baseline="-25000" dirty="0">
                <a:latin typeface="Calibri"/>
                <a:cs typeface="Calibri"/>
              </a:rPr>
              <a:t>MIN</a:t>
            </a:r>
            <a:r>
              <a:rPr lang="en-US" sz="1800" dirty="0">
                <a:latin typeface="Calibri"/>
                <a:cs typeface="Calibri"/>
              </a:rPr>
              <a:t> 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But everything is discounted by </a:t>
            </a:r>
            <a:r>
              <a:rPr lang="el-GR" sz="1800" dirty="0">
                <a:latin typeface="Calibri"/>
                <a:cs typeface="Calibri"/>
              </a:rPr>
              <a:t>γ</a:t>
            </a:r>
            <a:r>
              <a:rPr lang="en-US" sz="1800" baseline="30000" dirty="0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that far out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So </a:t>
            </a:r>
            <a:r>
              <a:rPr lang="en-US" sz="1800" dirty="0" err="1">
                <a:latin typeface="Calibri"/>
                <a:cs typeface="Calibri"/>
              </a:rPr>
              <a:t>V</a:t>
            </a:r>
            <a:r>
              <a:rPr lang="en-US" sz="1800" baseline="-25000" dirty="0" err="1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and V</a:t>
            </a:r>
            <a:r>
              <a:rPr lang="en-US" sz="1800" baseline="-25000" dirty="0">
                <a:latin typeface="Calibri"/>
                <a:cs typeface="Calibri"/>
              </a:rPr>
              <a:t>k+1</a:t>
            </a:r>
            <a:r>
              <a:rPr lang="en-US" sz="1800" dirty="0">
                <a:latin typeface="Calibri"/>
                <a:cs typeface="Calibri"/>
              </a:rPr>
              <a:t> are at most </a:t>
            </a:r>
            <a:r>
              <a:rPr lang="el-GR" sz="1800" dirty="0">
                <a:latin typeface="Calibri"/>
                <a:cs typeface="Calibri"/>
              </a:rPr>
              <a:t>γ</a:t>
            </a:r>
            <a:r>
              <a:rPr lang="en-US" sz="1800" baseline="30000" dirty="0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dirty="0" err="1">
                <a:latin typeface="Calibri"/>
                <a:cs typeface="Calibri"/>
              </a:rPr>
              <a:t>max|R</a:t>
            </a:r>
            <a:r>
              <a:rPr lang="en-US" sz="1800" dirty="0">
                <a:latin typeface="Calibri"/>
                <a:cs typeface="Calibri"/>
              </a:rPr>
              <a:t>| different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So as k increases, the values converge</a:t>
            </a:r>
          </a:p>
        </p:txBody>
      </p:sp>
      <p:sp>
        <p:nvSpPr>
          <p:cNvPr id="8" name="Isosceles Triangle 4">
            <a:extLst>
              <a:ext uri="{FF2B5EF4-FFF2-40B4-BE49-F238E27FC236}">
                <a16:creationId xmlns:a16="http://schemas.microsoft.com/office/drawing/2014/main" id="{9B16E783-0EEC-BE44-ADE2-1920A29D236D}"/>
              </a:ext>
            </a:extLst>
          </p:cNvPr>
          <p:cNvSpPr/>
          <p:nvPr/>
        </p:nvSpPr>
        <p:spPr>
          <a:xfrm>
            <a:off x="7273290" y="1972108"/>
            <a:ext cx="2135038" cy="310550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0" name="Isosceles Triangle 3">
            <a:extLst>
              <a:ext uri="{FF2B5EF4-FFF2-40B4-BE49-F238E27FC236}">
                <a16:creationId xmlns:a16="http://schemas.microsoft.com/office/drawing/2014/main" id="{0A53C986-4F47-894C-A5ED-0C58BA90704E}"/>
              </a:ext>
            </a:extLst>
          </p:cNvPr>
          <p:cNvSpPr/>
          <p:nvPr/>
        </p:nvSpPr>
        <p:spPr>
          <a:xfrm>
            <a:off x="7402686" y="1972108"/>
            <a:ext cx="1876245" cy="271732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1" name="Isosceles Triangle 5">
            <a:extLst>
              <a:ext uri="{FF2B5EF4-FFF2-40B4-BE49-F238E27FC236}">
                <a16:creationId xmlns:a16="http://schemas.microsoft.com/office/drawing/2014/main" id="{2685BC86-8C72-5343-A018-42A823CCB6C9}"/>
              </a:ext>
            </a:extLst>
          </p:cNvPr>
          <p:cNvSpPr/>
          <p:nvPr/>
        </p:nvSpPr>
        <p:spPr>
          <a:xfrm>
            <a:off x="9731818" y="1972108"/>
            <a:ext cx="2135038" cy="310550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2" name="Isosceles Triangle 6">
            <a:extLst>
              <a:ext uri="{FF2B5EF4-FFF2-40B4-BE49-F238E27FC236}">
                <a16:creationId xmlns:a16="http://schemas.microsoft.com/office/drawing/2014/main" id="{1D81C44B-9D9F-D941-8723-108B37FF7ED4}"/>
              </a:ext>
            </a:extLst>
          </p:cNvPr>
          <p:cNvSpPr/>
          <p:nvPr/>
        </p:nvSpPr>
        <p:spPr>
          <a:xfrm>
            <a:off x="9861215" y="1972108"/>
            <a:ext cx="1876245" cy="271732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13" name="Picture 12" descr="TP_tmp.png">
            <a:extLst>
              <a:ext uri="{FF2B5EF4-FFF2-40B4-BE49-F238E27FC236}">
                <a16:creationId xmlns:a16="http://schemas.microsoft.com/office/drawing/2014/main" id="{2585F189-7489-5A4B-A3FF-9F300236B10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7965408" y="1496356"/>
            <a:ext cx="780241" cy="389057"/>
          </a:xfrm>
          <a:prstGeom prst="rect">
            <a:avLst/>
          </a:prstGeom>
        </p:spPr>
      </p:pic>
      <p:pic>
        <p:nvPicPr>
          <p:cNvPr id="14" name="Picture 13" descr="TP_tmp.png">
            <a:extLst>
              <a:ext uri="{FF2B5EF4-FFF2-40B4-BE49-F238E27FC236}">
                <a16:creationId xmlns:a16="http://schemas.microsoft.com/office/drawing/2014/main" id="{EDE1D785-C9BF-9F4C-9EBE-9861436A3F1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0253903" y="1496217"/>
            <a:ext cx="1134187" cy="389411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40236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Where to go from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47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D2E5F7C-67AB-7C4D-9694-E710B7E8EC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630" y="1066800"/>
            <a:ext cx="6705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457176" indent="-457200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Policy-based methods</a:t>
            </a:r>
          </a:p>
        </p:txBody>
      </p:sp>
    </p:spTree>
    <p:extLst>
      <p:ext uri="{BB962C8B-B14F-4D97-AF65-F5344CB8AC3E}">
        <p14:creationId xmlns:p14="http://schemas.microsoft.com/office/powerpoint/2010/main" val="34331730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Demo of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GridWorld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48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</p:spTree>
    <p:extLst>
      <p:ext uri="{BB962C8B-B14F-4D97-AF65-F5344CB8AC3E}">
        <p14:creationId xmlns:p14="http://schemas.microsoft.com/office/powerpoint/2010/main" val="3525557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Demo of </a:t>
            </a:r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GridWorld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5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</p:spTree>
    <p:extLst>
      <p:ext uri="{BB962C8B-B14F-4D97-AF65-F5344CB8AC3E}">
        <p14:creationId xmlns:p14="http://schemas.microsoft.com/office/powerpoint/2010/main" val="132992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What is Markov about MDPs?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6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D1A9E98-3149-0647-878C-7130BA82A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47800"/>
            <a:ext cx="8610600" cy="4525963"/>
          </a:xfrm>
        </p:spPr>
        <p:txBody>
          <a:bodyPr>
            <a:normAutofit lnSpcReduction="10000"/>
          </a:bodyPr>
          <a:lstStyle/>
          <a:p>
            <a:r>
              <a:rPr lang="en-US" altLang="ja-JP" sz="2400" dirty="0">
                <a:ea typeface="ＭＳ Ｐゴシック" pitchFamily="34" charset="-128"/>
              </a:rPr>
              <a:t>“Markov” generally means that given the present state, the future and the past are independent</a:t>
            </a:r>
          </a:p>
          <a:p>
            <a:pPr lvl="2"/>
            <a:endParaRPr lang="en-US" sz="16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For Markov decision processes, </a:t>
            </a:r>
            <a:r>
              <a:rPr lang="en-US" altLang="ja-JP" sz="2400" dirty="0">
                <a:ea typeface="ＭＳ Ｐゴシック" pitchFamily="34" charset="-128"/>
              </a:rPr>
              <a:t>“Markov” means action outcomes depend only on the current state</a:t>
            </a:r>
          </a:p>
          <a:p>
            <a:endParaRPr lang="en-US" altLang="ja-JP" sz="2400" dirty="0">
              <a:ea typeface="ＭＳ Ｐゴシック" pitchFamily="34" charset="-128"/>
            </a:endParaRPr>
          </a:p>
          <a:p>
            <a:endParaRPr lang="en-US" altLang="ja-JP" sz="2400" dirty="0">
              <a:ea typeface="ＭＳ Ｐゴシック" pitchFamily="34" charset="-128"/>
            </a:endParaRPr>
          </a:p>
          <a:p>
            <a:endParaRPr lang="en-US" altLang="ja-JP" sz="2000" dirty="0">
              <a:ea typeface="ＭＳ Ｐゴシック" pitchFamily="34" charset="-128"/>
            </a:endParaRPr>
          </a:p>
          <a:p>
            <a:endParaRPr lang="en-US" altLang="ja-JP" sz="2000" dirty="0">
              <a:ea typeface="ＭＳ Ｐゴシック" pitchFamily="34" charset="-128"/>
            </a:endParaRPr>
          </a:p>
          <a:p>
            <a:endParaRPr lang="en-US" altLang="ja-JP" sz="2000" dirty="0">
              <a:ea typeface="ＭＳ Ｐゴシック" pitchFamily="34" charset="-128"/>
            </a:endParaRPr>
          </a:p>
          <a:p>
            <a:r>
              <a:rPr lang="en-US" altLang="ja-JP" sz="2400" dirty="0">
                <a:ea typeface="ＭＳ Ｐゴシック" pitchFamily="34" charset="-128"/>
              </a:rPr>
              <a:t>This is just like search, where the successor function could only depend on the current state (not the history)</a:t>
            </a:r>
          </a:p>
          <a:p>
            <a:pPr>
              <a:buFont typeface="Wingdings" pitchFamily="2" charset="2"/>
              <a:buNone/>
            </a:pPr>
            <a:endParaRPr lang="en-US" sz="2400" dirty="0">
              <a:ea typeface="ＭＳ Ｐゴシック" pitchFamily="34" charset="-128"/>
            </a:endParaRPr>
          </a:p>
        </p:txBody>
      </p:sp>
      <p:pic>
        <p:nvPicPr>
          <p:cNvPr id="12" name="Picture 2" descr="\\.host\Shared Folders\Shared with PC\images\Markov.jpg">
            <a:extLst>
              <a:ext uri="{FF2B5EF4-FFF2-40B4-BE49-F238E27FC236}">
                <a16:creationId xmlns:a16="http://schemas.microsoft.com/office/drawing/2014/main" id="{D76C7ACB-DCC6-C348-8BB7-A6F7601AD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96400" y="1447800"/>
            <a:ext cx="2143125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1" descr="TP_tmp.png">
            <a:extLst>
              <a:ext uri="{FF2B5EF4-FFF2-40B4-BE49-F238E27FC236}">
                <a16:creationId xmlns:a16="http://schemas.microsoft.com/office/drawing/2014/main" id="{F4061711-238D-A445-938C-B2CD995E159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06613" y="4191000"/>
            <a:ext cx="193675" cy="8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9" descr="TP_tmp.png">
            <a:extLst>
              <a:ext uri="{FF2B5EF4-FFF2-40B4-BE49-F238E27FC236}">
                <a16:creationId xmlns:a16="http://schemas.microsoft.com/office/drawing/2014/main" id="{683E1A16-500A-7B45-AF20-6C09A919CAF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44613" y="3581400"/>
            <a:ext cx="71897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0" descr="TP_tmp.png">
            <a:extLst>
              <a:ext uri="{FF2B5EF4-FFF2-40B4-BE49-F238E27FC236}">
                <a16:creationId xmlns:a16="http://schemas.microsoft.com/office/drawing/2014/main" id="{F277184B-A6B7-7540-AF1E-B954CF111E9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344613" y="4648200"/>
            <a:ext cx="34972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EC4C9D8-92ED-914A-A9ED-6E3599A83DBD}"/>
              </a:ext>
            </a:extLst>
          </p:cNvPr>
          <p:cNvSpPr txBox="1"/>
          <p:nvPr/>
        </p:nvSpPr>
        <p:spPr>
          <a:xfrm>
            <a:off x="9448800" y="433447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alibri" pitchFamily="34" charset="0"/>
              </a:rPr>
              <a:t>Andrey</a:t>
            </a:r>
            <a:r>
              <a:rPr lang="en-US" dirty="0">
                <a:latin typeface="Calibri" pitchFamily="34" charset="0"/>
              </a:rPr>
              <a:t> Markov (1856-1922)</a:t>
            </a:r>
          </a:p>
          <a:p>
            <a:pPr algn="ctr"/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446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Policies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7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735A10F1-3241-A847-A8BF-9E052767F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15200" y="1524000"/>
            <a:ext cx="4013200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5">
            <a:extLst>
              <a:ext uri="{FF2B5EF4-FFF2-40B4-BE49-F238E27FC236}">
                <a16:creationId xmlns:a16="http://schemas.microsoft.com/office/drawing/2014/main" id="{46C5E0FA-8BFC-B349-9850-137C2E8A4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4724400"/>
            <a:ext cx="5105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 pitchFamily="34" charset="0"/>
              </a:rPr>
              <a:t>Optimal policy when R(s, a, s</a:t>
            </a:r>
            <a:r>
              <a:rPr lang="en-US" altLang="ja-JP" sz="2400" dirty="0">
                <a:latin typeface="Calibri" pitchFamily="34" charset="0"/>
              </a:rPr>
              <a:t>’) = -0.03 for all non-terminals s</a:t>
            </a:r>
            <a:endParaRPr lang="en-US" sz="2400" dirty="0">
              <a:latin typeface="Calibri" pitchFamily="34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99F5003-5D5D-1A48-91C5-BF69780C2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3200" y="1295742"/>
            <a:ext cx="5410200" cy="3162994"/>
          </a:xfrm>
          <a:prstGeom prst="rect">
            <a:avLst/>
          </a:prstGeom>
          <a:noFill/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59BB654A-C971-3E4A-8729-76D5602324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6400800" cy="4525963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In deterministic single-agent search problems, we wanted an optimal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</a:rPr>
              <a:t>plan</a:t>
            </a:r>
            <a:r>
              <a:rPr lang="en-US" sz="2400" dirty="0">
                <a:ea typeface="ＭＳ Ｐゴシック" pitchFamily="34" charset="-128"/>
              </a:rPr>
              <a:t>, or sequence of actions, from start to a goal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For MDPs, we want an optimal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</a:rPr>
              <a:t>policy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*: S → A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A policy  gives an action for each state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An optimal policy is one that maximizes expected utility if followed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An explicit policy defines a reflex agent</a:t>
            </a:r>
          </a:p>
          <a:p>
            <a:pPr lvl="1"/>
            <a:endParaRPr lang="en-US" sz="2000" dirty="0">
              <a:ea typeface="ＭＳ Ｐゴシック" pitchFamily="34" charset="-128"/>
              <a:sym typeface="Symbol" pitchFamily="18" charset="2"/>
            </a:endParaRPr>
          </a:p>
          <a:p>
            <a:r>
              <a:rPr lang="en-US" sz="2400" dirty="0" err="1">
                <a:ea typeface="ＭＳ Ｐゴシック" pitchFamily="34" charset="-128"/>
                <a:sym typeface="Symbol" pitchFamily="18" charset="2"/>
              </a:rPr>
              <a:t>Expectimax</a:t>
            </a:r>
            <a:r>
              <a:rPr lang="en-US" sz="2400" dirty="0">
                <a:ea typeface="ＭＳ Ｐゴシック" pitchFamily="34" charset="-128"/>
                <a:sym typeface="Symbol" pitchFamily="18" charset="2"/>
              </a:rPr>
              <a:t> didn’t compute entire policies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It computed the action for a single state only</a:t>
            </a:r>
          </a:p>
          <a:p>
            <a:pPr lvl="1"/>
            <a:endParaRPr lang="en-US" sz="2000" dirty="0">
              <a:ea typeface="ＭＳ Ｐゴシック" pitchFamily="34" charset="-128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00684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Optimal Policies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8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A82A18ED-9436-CA41-B69F-76BE21DAC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r="1050"/>
          <a:stretch>
            <a:fillRect/>
          </a:stretch>
        </p:blipFill>
        <p:spPr bwMode="auto">
          <a:xfrm>
            <a:off x="7239000" y="937418"/>
            <a:ext cx="2766237" cy="210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0FBABBF9-B324-794A-9BD2-1B03A9372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937418"/>
            <a:ext cx="2795588" cy="210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CAA27A7B-AF64-BC4B-9DB3-546DB429B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r="1141"/>
          <a:stretch>
            <a:fillRect/>
          </a:stretch>
        </p:blipFill>
        <p:spPr bwMode="auto">
          <a:xfrm>
            <a:off x="2233613" y="3742530"/>
            <a:ext cx="2763689" cy="209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7">
            <a:extLst>
              <a:ext uri="{FF2B5EF4-FFF2-40B4-BE49-F238E27FC236}">
                <a16:creationId xmlns:a16="http://schemas.microsoft.com/office/drawing/2014/main" id="{630BC877-7AC1-0247-851A-300D80DA9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 r="1521"/>
          <a:stretch>
            <a:fillRect/>
          </a:stretch>
        </p:blipFill>
        <p:spPr bwMode="auto">
          <a:xfrm>
            <a:off x="7262813" y="3742530"/>
            <a:ext cx="2753057" cy="21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8">
            <a:extLst>
              <a:ext uri="{FF2B5EF4-FFF2-40B4-BE49-F238E27FC236}">
                <a16:creationId xmlns:a16="http://schemas.microsoft.com/office/drawing/2014/main" id="{264C7A48-CCE8-7F46-8F1A-B10F441404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24813" y="5890418"/>
            <a:ext cx="1295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R(s) = -2.0</a:t>
            </a:r>
          </a:p>
        </p:txBody>
      </p:sp>
      <p:sp>
        <p:nvSpPr>
          <p:cNvPr id="13" name="Text Box 9">
            <a:extLst>
              <a:ext uri="{FF2B5EF4-FFF2-40B4-BE49-F238E27FC236}">
                <a16:creationId xmlns:a16="http://schemas.microsoft.com/office/drawing/2014/main" id="{6B28117C-411B-6643-8542-5ACF8E5EC5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5876130"/>
            <a:ext cx="13477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R(s) = -0.4</a:t>
            </a:r>
          </a:p>
        </p:txBody>
      </p:sp>
      <p:sp>
        <p:nvSpPr>
          <p:cNvPr id="14" name="Text Box 10">
            <a:extLst>
              <a:ext uri="{FF2B5EF4-FFF2-40B4-BE49-F238E27FC236}">
                <a16:creationId xmlns:a16="http://schemas.microsoft.com/office/drawing/2014/main" id="{0D7DA291-9276-554C-AE9B-37323ED691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7188" y="3071018"/>
            <a:ext cx="1676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R(s) = -0.03</a:t>
            </a:r>
          </a:p>
        </p:txBody>
      </p:sp>
      <p:sp>
        <p:nvSpPr>
          <p:cNvPr id="15" name="Text Box 11">
            <a:extLst>
              <a:ext uri="{FF2B5EF4-FFF2-40B4-BE49-F238E27FC236}">
                <a16:creationId xmlns:a16="http://schemas.microsoft.com/office/drawing/2014/main" id="{8BF7A149-6AAA-144D-BD00-282D77F9A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7988" y="3071018"/>
            <a:ext cx="1447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R(s) = -0.01</a:t>
            </a:r>
          </a:p>
        </p:txBody>
      </p:sp>
    </p:spTree>
    <p:extLst>
      <p:ext uri="{BB962C8B-B14F-4D97-AF65-F5344CB8AC3E}">
        <p14:creationId xmlns:p14="http://schemas.microsoft.com/office/powerpoint/2010/main" val="927787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Example: Racing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9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A98EA26-1589-3D4D-9255-E8242F1BF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" y="1020762"/>
            <a:ext cx="11379200" cy="4729164"/>
          </a:xfrm>
        </p:spPr>
        <p:txBody>
          <a:bodyPr/>
          <a:lstStyle/>
          <a:p>
            <a:pPr>
              <a:buClrTx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A robot car wants to travel far, quickly</a:t>
            </a:r>
          </a:p>
          <a:p>
            <a:pPr>
              <a:buClrTx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Three states: </a:t>
            </a:r>
            <a:r>
              <a:rPr lang="en-US" sz="2000" dirty="0">
                <a:solidFill>
                  <a:srgbClr val="00B0F0"/>
                </a:solidFill>
                <a:latin typeface="Calibri"/>
                <a:cs typeface="Calibri"/>
              </a:rPr>
              <a:t>Cool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, </a:t>
            </a:r>
            <a:r>
              <a:rPr lang="en-US" sz="2000" dirty="0">
                <a:solidFill>
                  <a:srgbClr val="7F2727"/>
                </a:solidFill>
                <a:latin typeface="Calibri"/>
                <a:cs typeface="Calibri"/>
              </a:rPr>
              <a:t>Warm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, Overheated</a:t>
            </a:r>
          </a:p>
          <a:p>
            <a:pPr>
              <a:buClrTx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Two actions: </a:t>
            </a:r>
            <a:r>
              <a:rPr lang="en-US" sz="2000" i="1" dirty="0">
                <a:latin typeface="Calibri"/>
                <a:cs typeface="Calibri"/>
              </a:rPr>
              <a:t>Slow</a:t>
            </a: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, </a:t>
            </a:r>
            <a:r>
              <a:rPr lang="en-US" sz="2000" i="1" dirty="0">
                <a:solidFill>
                  <a:srgbClr val="C00000"/>
                </a:solidFill>
                <a:latin typeface="Calibri"/>
                <a:cs typeface="Calibri"/>
              </a:rPr>
              <a:t>Fast</a:t>
            </a:r>
            <a:endParaRPr lang="en-US" sz="2000" i="1" dirty="0">
              <a:solidFill>
                <a:srgbClr val="0000FF"/>
              </a:solidFill>
              <a:latin typeface="Calibri"/>
              <a:cs typeface="Calibri"/>
            </a:endParaRPr>
          </a:p>
          <a:p>
            <a:pPr>
              <a:buClrTx/>
            </a:pPr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</a:rPr>
              <a:t>Going faster gets double reward</a:t>
            </a:r>
          </a:p>
          <a:p>
            <a:endParaRPr lang="en-US" sz="2000" dirty="0">
              <a:latin typeface="Calibri"/>
              <a:cs typeface="Calibri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8C9EA3C-3D0F-DC49-8050-74ED4784E406}"/>
              </a:ext>
            </a:extLst>
          </p:cNvPr>
          <p:cNvGrpSpPr/>
          <p:nvPr/>
        </p:nvGrpSpPr>
        <p:grpSpPr>
          <a:xfrm>
            <a:off x="861060" y="2011362"/>
            <a:ext cx="11044696" cy="3962400"/>
            <a:chOff x="838200" y="2286000"/>
            <a:chExt cx="11044696" cy="39624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A2E62ADE-D70C-DB41-B571-D3FA79B7EA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983518" y="3950732"/>
              <a:ext cx="2433764" cy="1600200"/>
            </a:xfrm>
            <a:prstGeom prst="rect">
              <a:avLst/>
            </a:prstGeom>
            <a:noFill/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79A95B76-6DA7-A245-B209-F4FC031B6A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46913" y="2731532"/>
              <a:ext cx="2660373" cy="1676400"/>
            </a:xfrm>
            <a:prstGeom prst="rect">
              <a:avLst/>
            </a:prstGeom>
            <a:noFill/>
          </p:spPr>
        </p:pic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E5BD3126-22A0-DB42-871D-75A4142EE0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300704" y="3798332"/>
              <a:ext cx="2582192" cy="1828800"/>
            </a:xfrm>
            <a:prstGeom prst="rect">
              <a:avLst/>
            </a:prstGeom>
            <a:noFill/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3CEE18-3F9E-2D41-AA94-3EBB9B462159}"/>
                </a:ext>
              </a:extLst>
            </p:cNvPr>
            <p:cNvSpPr txBox="1"/>
            <p:nvPr/>
          </p:nvSpPr>
          <p:spPr>
            <a:xfrm>
              <a:off x="2057400" y="534144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B0F0"/>
                  </a:solidFill>
                  <a:latin typeface="Calibri"/>
                  <a:cs typeface="Calibri"/>
                </a:rPr>
                <a:t>Cool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8F5864-13C1-EE44-9CD4-585F19AFE621}"/>
                </a:ext>
              </a:extLst>
            </p:cNvPr>
            <p:cNvSpPr txBox="1"/>
            <p:nvPr/>
          </p:nvSpPr>
          <p:spPr>
            <a:xfrm>
              <a:off x="5943600" y="416022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7F2727"/>
                  </a:solidFill>
                  <a:latin typeface="Calibri"/>
                  <a:cs typeface="Calibri"/>
                </a:rPr>
                <a:t>Warm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696F866-A01D-BD4B-BBB1-21C461656301}"/>
                </a:ext>
              </a:extLst>
            </p:cNvPr>
            <p:cNvSpPr txBox="1"/>
            <p:nvPr/>
          </p:nvSpPr>
          <p:spPr>
            <a:xfrm>
              <a:off x="9296400" y="5455622"/>
              <a:ext cx="2286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/>
                  <a:cs typeface="Calibri"/>
                </a:rPr>
                <a:t>Overheated</a:t>
              </a:r>
            </a:p>
          </p:txBody>
        </p: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7D850548-4C47-6B45-9C54-C02247C97113}"/>
                </a:ext>
              </a:extLst>
            </p:cNvPr>
            <p:cNvCxnSpPr>
              <a:stCxn id="10" idx="3"/>
              <a:endCxn id="13" idx="2"/>
            </p:cNvCxnSpPr>
            <p:nvPr/>
          </p:nvCxnSpPr>
          <p:spPr>
            <a:xfrm flipH="1">
              <a:off x="3200400" y="4750832"/>
              <a:ext cx="1219200" cy="990720"/>
            </a:xfrm>
            <a:prstGeom prst="curvedConnector4">
              <a:avLst>
                <a:gd name="adj1" fmla="val -18750"/>
                <a:gd name="adj2" fmla="val 153572"/>
              </a:avLst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2">
              <a:extLst>
                <a:ext uri="{FF2B5EF4-FFF2-40B4-BE49-F238E27FC236}">
                  <a16:creationId xmlns:a16="http://schemas.microsoft.com/office/drawing/2014/main" id="{E198D743-4B5C-9A41-8D43-93586C425A98}"/>
                </a:ext>
              </a:extLst>
            </p:cNvPr>
            <p:cNvCxnSpPr>
              <a:stCxn id="10" idx="3"/>
              <a:endCxn id="14" idx="2"/>
            </p:cNvCxnSpPr>
            <p:nvPr/>
          </p:nvCxnSpPr>
          <p:spPr>
            <a:xfrm flipV="1">
              <a:off x="4419600" y="4560332"/>
              <a:ext cx="2667000" cy="190500"/>
            </a:xfrm>
            <a:prstGeom prst="curvedConnector2">
              <a:avLst/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0E0D8E5-5548-B24B-BF26-74C3BF68DB92}"/>
                </a:ext>
              </a:extLst>
            </p:cNvPr>
            <p:cNvSpPr txBox="1"/>
            <p:nvPr/>
          </p:nvSpPr>
          <p:spPr>
            <a:xfrm>
              <a:off x="4724400" y="47889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C00000"/>
                  </a:solidFill>
                  <a:latin typeface="Calibri"/>
                  <a:cs typeface="Calibri"/>
                </a:rPr>
                <a:t>Fast</a:t>
              </a:r>
            </a:p>
          </p:txBody>
        </p:sp>
        <p:cxnSp>
          <p:nvCxnSpPr>
            <p:cNvPr id="19" name="Curved Connector 12">
              <a:extLst>
                <a:ext uri="{FF2B5EF4-FFF2-40B4-BE49-F238E27FC236}">
                  <a16:creationId xmlns:a16="http://schemas.microsoft.com/office/drawing/2014/main" id="{0D10B174-4592-C445-B7A2-081C72C835F9}"/>
                </a:ext>
              </a:extLst>
            </p:cNvPr>
            <p:cNvCxnSpPr>
              <a:stCxn id="11" idx="0"/>
            </p:cNvCxnSpPr>
            <p:nvPr/>
          </p:nvCxnSpPr>
          <p:spPr>
            <a:xfrm rot="16200000" flipH="1">
              <a:off x="8096250" y="1912382"/>
              <a:ext cx="1447800" cy="3086100"/>
            </a:xfrm>
            <a:prstGeom prst="curvedConnector4">
              <a:avLst>
                <a:gd name="adj1" fmla="val -15789"/>
                <a:gd name="adj2" fmla="val 105099"/>
              </a:avLst>
            </a:prstGeom>
            <a:ln w="7620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EB72F99-9C62-7B41-82E3-AABAF6793BAC}"/>
                </a:ext>
              </a:extLst>
            </p:cNvPr>
            <p:cNvSpPr txBox="1"/>
            <p:nvPr/>
          </p:nvSpPr>
          <p:spPr>
            <a:xfrm>
              <a:off x="9144000" y="27315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rgbClr val="C00000"/>
                  </a:solidFill>
                  <a:latin typeface="Calibri"/>
                  <a:cs typeface="Calibri"/>
                </a:rPr>
                <a:t>Fast</a:t>
              </a:r>
            </a:p>
          </p:txBody>
        </p:sp>
        <p:cxnSp>
          <p:nvCxnSpPr>
            <p:cNvPr id="21" name="Curved Connector 12">
              <a:extLst>
                <a:ext uri="{FF2B5EF4-FFF2-40B4-BE49-F238E27FC236}">
                  <a16:creationId xmlns:a16="http://schemas.microsoft.com/office/drawing/2014/main" id="{7DD4280F-9E4B-7146-AA62-D1F80737BAE1}"/>
                </a:ext>
              </a:extLst>
            </p:cNvPr>
            <p:cNvCxnSpPr>
              <a:stCxn id="10" idx="1"/>
            </p:cNvCxnSpPr>
            <p:nvPr/>
          </p:nvCxnSpPr>
          <p:spPr>
            <a:xfrm rot="10800000" flipH="1" flipV="1">
              <a:off x="1981200" y="4750832"/>
              <a:ext cx="152400" cy="190500"/>
            </a:xfrm>
            <a:prstGeom prst="curvedConnector4">
              <a:avLst>
                <a:gd name="adj1" fmla="val -635217"/>
                <a:gd name="adj2" fmla="val 482610"/>
              </a:avLst>
            </a:prstGeom>
            <a:ln w="762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urved Connector 12">
              <a:extLst>
                <a:ext uri="{FF2B5EF4-FFF2-40B4-BE49-F238E27FC236}">
                  <a16:creationId xmlns:a16="http://schemas.microsoft.com/office/drawing/2014/main" id="{BECBD0AE-213D-F247-84F9-050DB3FEE3C8}"/>
                </a:ext>
              </a:extLst>
            </p:cNvPr>
            <p:cNvCxnSpPr>
              <a:stCxn id="11" idx="1"/>
              <a:endCxn id="10" idx="0"/>
            </p:cNvCxnSpPr>
            <p:nvPr/>
          </p:nvCxnSpPr>
          <p:spPr>
            <a:xfrm rot="10800000" flipV="1">
              <a:off x="3200400" y="3569732"/>
              <a:ext cx="2743200" cy="381000"/>
            </a:xfrm>
            <a:prstGeom prst="curvedConnector2">
              <a:avLst/>
            </a:prstGeom>
            <a:ln w="762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CE84CA2-1476-8541-93F9-63C42F3024CD}"/>
                </a:ext>
              </a:extLst>
            </p:cNvPr>
            <p:cNvSpPr txBox="1"/>
            <p:nvPr/>
          </p:nvSpPr>
          <p:spPr>
            <a:xfrm>
              <a:off x="990600" y="43317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accent6"/>
                  </a:solidFill>
                  <a:latin typeface="Calibri"/>
                  <a:cs typeface="Calibri"/>
                </a:rPr>
                <a:t>Slow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06C2C4-993F-8249-A159-A463FF3326CB}"/>
                </a:ext>
              </a:extLst>
            </p:cNvPr>
            <p:cNvSpPr txBox="1"/>
            <p:nvPr/>
          </p:nvSpPr>
          <p:spPr>
            <a:xfrm>
              <a:off x="4495800" y="3112532"/>
              <a:ext cx="914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accent6"/>
                  </a:solidFill>
                  <a:latin typeface="Calibri"/>
                  <a:cs typeface="Calibri"/>
                </a:rPr>
                <a:t>Slow</a:t>
              </a:r>
            </a:p>
          </p:txBody>
        </p:sp>
        <p:cxnSp>
          <p:nvCxnSpPr>
            <p:cNvPr id="26" name="Curved Connector 12">
              <a:extLst>
                <a:ext uri="{FF2B5EF4-FFF2-40B4-BE49-F238E27FC236}">
                  <a16:creationId xmlns:a16="http://schemas.microsoft.com/office/drawing/2014/main" id="{E0183A3E-851E-AF42-8275-54A67A080152}"/>
                </a:ext>
              </a:extLst>
            </p:cNvPr>
            <p:cNvCxnSpPr/>
            <p:nvPr/>
          </p:nvCxnSpPr>
          <p:spPr>
            <a:xfrm rot="-5400000" flipH="1" flipV="1">
              <a:off x="5962650" y="3398282"/>
              <a:ext cx="152400" cy="190500"/>
            </a:xfrm>
            <a:prstGeom prst="curvedConnector4">
              <a:avLst>
                <a:gd name="adj1" fmla="val -635217"/>
                <a:gd name="adj2" fmla="val 482610"/>
              </a:avLst>
            </a:prstGeom>
            <a:ln w="76200">
              <a:solidFill>
                <a:schemeClr val="accent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8A36769-3E43-4942-B6F4-B4F363D087DC}"/>
                </a:ext>
              </a:extLst>
            </p:cNvPr>
            <p:cNvSpPr txBox="1"/>
            <p:nvPr/>
          </p:nvSpPr>
          <p:spPr>
            <a:xfrm>
              <a:off x="4572000" y="36459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alibri"/>
                  <a:cs typeface="Calibri"/>
                </a:rPr>
                <a:t>0.5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8270CF9-D7A0-2E45-952E-88996968484A}"/>
                </a:ext>
              </a:extLst>
            </p:cNvPr>
            <p:cNvSpPr txBox="1"/>
            <p:nvPr/>
          </p:nvSpPr>
          <p:spPr>
            <a:xfrm>
              <a:off x="4800600" y="2286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alibri"/>
                  <a:cs typeface="Calibri"/>
                </a:rPr>
                <a:t>0.5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97C7633-F738-2D4E-BC3B-4FA13BCAB95D}"/>
                </a:ext>
              </a:extLst>
            </p:cNvPr>
            <p:cNvSpPr txBox="1"/>
            <p:nvPr/>
          </p:nvSpPr>
          <p:spPr>
            <a:xfrm>
              <a:off x="4724400" y="5334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</a:rPr>
                <a:t>0.5 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03AB39C-22C6-DE4B-914E-4EE18E1614E9}"/>
                </a:ext>
              </a:extLst>
            </p:cNvPr>
            <p:cNvSpPr txBox="1"/>
            <p:nvPr/>
          </p:nvSpPr>
          <p:spPr>
            <a:xfrm>
              <a:off x="5867400" y="47889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</a:rPr>
                <a:t>0.5 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07F64E2-8EFA-BE46-B650-12F4BD68F6BF}"/>
                </a:ext>
              </a:extLst>
            </p:cNvPr>
            <p:cNvSpPr txBox="1"/>
            <p:nvPr/>
          </p:nvSpPr>
          <p:spPr>
            <a:xfrm>
              <a:off x="838200" y="56271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Calibri"/>
                  <a:cs typeface="Calibri"/>
                </a:rPr>
                <a:t>1.0 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FD4E844-E6C7-CF45-8B75-0B32F8218A5A}"/>
                </a:ext>
              </a:extLst>
            </p:cNvPr>
            <p:cNvSpPr txBox="1"/>
            <p:nvPr/>
          </p:nvSpPr>
          <p:spPr>
            <a:xfrm>
              <a:off x="10210800" y="2579132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Calibri"/>
                  <a:cs typeface="Calibri"/>
                </a:rPr>
                <a:t>1.0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D0931FE-10A1-4043-93A3-2F1030A82FD4}"/>
                </a:ext>
              </a:extLst>
            </p:cNvPr>
            <p:cNvSpPr txBox="1"/>
            <p:nvPr/>
          </p:nvSpPr>
          <p:spPr>
            <a:xfrm>
              <a:off x="1905000" y="54864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559C5AB-5C00-8F45-AB8C-49E8A01EDB7A}"/>
                </a:ext>
              </a:extLst>
            </p:cNvPr>
            <p:cNvSpPr txBox="1"/>
            <p:nvPr/>
          </p:nvSpPr>
          <p:spPr>
            <a:xfrm>
              <a:off x="3581400" y="3288268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C980406-3C8B-F041-9FF9-E33AB4EC29D4}"/>
                </a:ext>
              </a:extLst>
            </p:cNvPr>
            <p:cNvSpPr txBox="1"/>
            <p:nvPr/>
          </p:nvSpPr>
          <p:spPr>
            <a:xfrm>
              <a:off x="5943600" y="22860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+1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9D36FF3-BEF2-C247-8920-CF372E56E8BE}"/>
                </a:ext>
              </a:extLst>
            </p:cNvPr>
            <p:cNvSpPr txBox="1"/>
            <p:nvPr/>
          </p:nvSpPr>
          <p:spPr>
            <a:xfrm>
              <a:off x="4648200" y="5879068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+2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85BBE7-8718-2F41-8077-BE9B855BD877}"/>
                </a:ext>
              </a:extLst>
            </p:cNvPr>
            <p:cNvSpPr txBox="1"/>
            <p:nvPr/>
          </p:nvSpPr>
          <p:spPr>
            <a:xfrm>
              <a:off x="6477000" y="4788415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+2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DBD48E5-84AB-2F4E-A2D5-1532BBBC65EA}"/>
                </a:ext>
              </a:extLst>
            </p:cNvPr>
            <p:cNvSpPr txBox="1"/>
            <p:nvPr/>
          </p:nvSpPr>
          <p:spPr>
            <a:xfrm>
              <a:off x="10668000" y="3124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  <a:latin typeface="Calibri"/>
                  <a:cs typeface="Calibri"/>
                </a:rPr>
                <a:t>-10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344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=  template TPT1  env TPENV1  fore 0  back 16777215  eqnno 1"/>
  <p:tag name="FILENAME" val="TP_tmp"/>
  <p:tag name="ORIGWIDTH" val="7"/>
  <p:tag name="PICTUREFILESIZE" val="16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def\pref{\succ}&#10;\def\lequiv{\Leftrightarrow}&#10;\begin{document}&#10;\centering&#10;$[r,r_0,r_1,r_2,\ldots]\pref [r,r'_0,r'_1,r'_2,\ldots]$\\&#10;$\lequiv$\\&#10;$[r_0,r_1,r_2,\ldots]\pref [r'_0,r'_1,r'_2,\ldots]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16"/>
  <p:tag name="PICTUREFILESIZE" val="4786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def\pref{\succ}&#10;\def\lequiv{\Leftrightarrow}&#10;\begin{document}&#10;$U([r_0,r_1,r_2,\ldots]) = r_0 + r_1 + r_2 + \cdots $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64"/>
  <p:tag name="PICTUREFILESIZE" val="1819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def\pref{\succ}&#10;\def\lequiv{\Leftrightarrow}&#10;\begin{document}&#10;$U([r_0,r_1,r_2,\ldots]) = r_0 + \gamma r_1 + \gamma^2 r_2 \cdots $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74"/>
  <p:tag name="PICTUREFILESIZE" val="2177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[a_1, a_2, \ldots] \succ [b_1, b_2, \ldots]  template TPT1  env TPENV1  fore 0  back 16777215  eqnno 3"/>
  <p:tag name="FILENAME" val="TP_tmp"/>
  <p:tag name="ORIGWIDTH" val="101"/>
  <p:tag name="PICTUREFILESIZE" val="467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[r, a_1, a_2, \ldots] \succ [r, b_1, b_2, \ldots]  template TPT1  env TPENV1  fore 0  back 16777215  eqnno 3"/>
  <p:tag name="FILENAME" val="TP_tmp"/>
  <p:tag name="ORIGWIDTH" val="119"/>
  <p:tag name="PICTUREFILESIZE" val="550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U([r_0,\ldots r_{\infty}]) = \sum_{t=0}^{\infty} \gamma^t r_t \leq R_{{\rm max}}/(1-\gamm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95"/>
  <p:tag name="PICTUREFILESIZE" val="4373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Q^*(s,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5"/>
  <p:tag name="PICTUREFILESIZE" val="1926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\sum_{s'} T(s,a,s') \,\left[ R(s, a, s') + \gamma\, V^*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63"/>
  <p:tag name="PICTUREFILESIZE" val="4639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Q^*(s,a) = \sum_{s'} T(s,a,s') \left[ R(s,a,s') + \gamma V^*(s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31"/>
  <p:tag name="PICTUREFILESIZE" val="4323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S_{t+1} = s' | S_t = s_t, A_t = a_t, S_{t-1}=s_{t-1},A_{t-1}, \ldots S_0 = s_0)  template TPT1  env TPENV1  fore 0  back 16777215  eqnno 1"/>
  <p:tag name="FILENAME" val="TP_tmp"/>
  <p:tag name="ORIGWIDTH" val="259"/>
  <p:tag name="PICTUREFILESIZE" val="824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(\phantom{xxx})  template TPT1  env TPENV1  fore 0  back 16777215  eqnno 1"/>
  <p:tag name="FILENAME" val="TP_tmp"/>
  <p:tag name="ORIGWIDTH" val="34"/>
  <p:tag name="PICTUREFILESIZE" val="227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(\phantom{xxx})  template TPT1  env TPENV1  fore 0  back 16777215  eqnno 1"/>
  <p:tag name="FILENAME" val="TP_tmp"/>
  <p:tag name="ORIGWIDTH" val="34"/>
  <p:tag name="PICTUREFILESIZE" val="208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S_{t+1} = s' | S_t = s_t, A_t = a_t)  template TPT1  env TPENV1  fore 0  back 16777215  eqnno 1"/>
  <p:tag name="FILENAME" val="TP_tmp"/>
  <p:tag name="ORIGWIDTH" val="126"/>
  <p:tag name="PICTUREFILESIZE" val="472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3(\phantom{xxx})  template TPT1  env TPENV1  fore 0  back 16777215  eqnno 1"/>
  <p:tag name="FILENAME" val="TP_tmp"/>
  <p:tag name="ORIGWIDTH" val="34"/>
  <p:tag name="PICTUREFILESIZE" val="241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4(\phantom{xxx})  template TPT1  env TPENV1  fore 0  back 16777215  eqnno 1"/>
  <p:tag name="FILENAME" val="TP_tmp"/>
  <p:tag name="ORIGWIDTH" val="34"/>
  <p:tag name="PICTUREFILESIZE" val="222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  template TPT1  env TPENV1  fore 0  back 16777215  eqnno 1"/>
  <p:tag name="FILENAME" val="TP_tmp"/>
  <p:tag name="ORIGWIDTH" val="10"/>
  <p:tag name="PICTUREFILESIZE" val="134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  template TPT1  env TPENV1  fore 0  back 16777215  eqnno 1"/>
  <p:tag name="FILENAME" val="TP_tmp"/>
  <p:tag name="ORIGWIDTH" val="9"/>
  <p:tag name="PICTUREFILESIZE" val="115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  template TPT1  env TPENV1  fore 0  back 16777215  eqnno 1"/>
  <p:tag name="FILENAME" val="TP_tmp"/>
  <p:tag name="ORIGWIDTH" val="10"/>
  <p:tag name="PICTUREFILESIZE" val="139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98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k(s)  template TPT1  env TPENV1  fore 0  back 16777215  eqnno 2"/>
  <p:tag name="FILENAME" val="TP_tmp"/>
  <p:tag name="ORIGWIDTH" val="22"/>
  <p:tag name="PICTUREFILESIZE" val="267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{k+1}(s)  template TPT1  env TPENV1  fore 0  back 16777215  eqnno 2"/>
  <p:tag name="FILENAME" val="TP_tmp"/>
  <p:tag name="ORIGWIDTH" val="32"/>
  <p:tag name="PICTUREFILESIZE" val="298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70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98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70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29325</TotalTime>
  <Words>2032</Words>
  <Application>Microsoft Macintosh PowerPoint</Application>
  <PresentationFormat>Widescreen</PresentationFormat>
  <Paragraphs>446</Paragraphs>
  <Slides>48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Calibri Light</vt:lpstr>
      <vt:lpstr>cmmi10</vt:lpstr>
      <vt:lpstr>Times New Roman</vt:lpstr>
      <vt:lpstr>Wingdings</vt:lpstr>
      <vt:lpstr>Office Theme</vt:lpstr>
      <vt:lpstr>Artificial  Intelligence</vt:lpstr>
      <vt:lpstr>PowerPoint Presentation</vt:lpstr>
      <vt:lpstr>Grid World Actions</vt:lpstr>
      <vt:lpstr>Markov Decision Processes</vt:lpstr>
      <vt:lpstr>Demo of GridWorld</vt:lpstr>
      <vt:lpstr>What is Markov about MDPs?</vt:lpstr>
      <vt:lpstr>Policies</vt:lpstr>
      <vt:lpstr>Optimal Policies</vt:lpstr>
      <vt:lpstr>Example: Racing</vt:lpstr>
      <vt:lpstr>Racing Search Tree</vt:lpstr>
      <vt:lpstr>MDP Search Trees</vt:lpstr>
      <vt:lpstr>Utilities of Sequences</vt:lpstr>
      <vt:lpstr>Discounting</vt:lpstr>
      <vt:lpstr>Discounting</vt:lpstr>
      <vt:lpstr>Stationary Preferences</vt:lpstr>
      <vt:lpstr>Quiz: Discounting</vt:lpstr>
      <vt:lpstr>Infinite Utilities ?</vt:lpstr>
      <vt:lpstr>Recap: Defining MDPs</vt:lpstr>
      <vt:lpstr>Solving MDPs</vt:lpstr>
      <vt:lpstr>Optimal Quantities</vt:lpstr>
      <vt:lpstr>Snapshot of Demo – Gridworld V Values</vt:lpstr>
      <vt:lpstr>Snapshot of Demo – Gridworld Q Values</vt:lpstr>
      <vt:lpstr>Values of States</vt:lpstr>
      <vt:lpstr>Racing Search Tree</vt:lpstr>
      <vt:lpstr>Racing Search Tree</vt:lpstr>
      <vt:lpstr>Racing Search Tree</vt:lpstr>
      <vt:lpstr>Time-Limited Values</vt:lpstr>
      <vt:lpstr>k = 0</vt:lpstr>
      <vt:lpstr>k = 1</vt:lpstr>
      <vt:lpstr>k = 2</vt:lpstr>
      <vt:lpstr>k = 3</vt:lpstr>
      <vt:lpstr>k = 4</vt:lpstr>
      <vt:lpstr>k = 5</vt:lpstr>
      <vt:lpstr>k = 6</vt:lpstr>
      <vt:lpstr>k = 7</vt:lpstr>
      <vt:lpstr>k = 8</vt:lpstr>
      <vt:lpstr>k = 9</vt:lpstr>
      <vt:lpstr>k = 10</vt:lpstr>
      <vt:lpstr>k = 11</vt:lpstr>
      <vt:lpstr>k = 12</vt:lpstr>
      <vt:lpstr>k = 100</vt:lpstr>
      <vt:lpstr>Computing Time-Limited Values</vt:lpstr>
      <vt:lpstr>Value Iteration</vt:lpstr>
      <vt:lpstr>Value Iteration</vt:lpstr>
      <vt:lpstr>Example: Value Iteration</vt:lpstr>
      <vt:lpstr>Convergence*</vt:lpstr>
      <vt:lpstr>Where to go from here</vt:lpstr>
      <vt:lpstr>Demo of GridWorld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creator>Molloy, Kevin Patrick - molloykp</dc:creator>
  <cp:lastModifiedBy>Molloy, Kevin Patrick - molloykp</cp:lastModifiedBy>
  <cp:revision>46</cp:revision>
  <dcterms:created xsi:type="dcterms:W3CDTF">2019-01-08T03:10:37Z</dcterms:created>
  <dcterms:modified xsi:type="dcterms:W3CDTF">2021-03-04T16:13:55Z</dcterms:modified>
</cp:coreProperties>
</file>